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348" r:id="rId3"/>
    <p:sldId id="1728" r:id="rId4"/>
    <p:sldId id="2083" r:id="rId5"/>
    <p:sldId id="2206" r:id="rId6"/>
    <p:sldId id="2240" r:id="rId7"/>
    <p:sldId id="1119" r:id="rId8"/>
    <p:sldId id="2018" r:id="rId9"/>
    <p:sldId id="2214" r:id="rId10"/>
    <p:sldId id="2213" r:id="rId11"/>
    <p:sldId id="2215" r:id="rId12"/>
    <p:sldId id="2199" r:id="rId13"/>
    <p:sldId id="2216" r:id="rId14"/>
    <p:sldId id="2218" r:id="rId15"/>
    <p:sldId id="2219" r:id="rId16"/>
    <p:sldId id="2197" r:id="rId17"/>
    <p:sldId id="2245" r:id="rId18"/>
    <p:sldId id="2242" r:id="rId19"/>
    <p:sldId id="2113" r:id="rId20"/>
    <p:sldId id="2244" r:id="rId21"/>
    <p:sldId id="2243" r:id="rId22"/>
    <p:sldId id="2230" r:id="rId23"/>
    <p:sldId id="2232" r:id="rId24"/>
    <p:sldId id="2231" r:id="rId25"/>
    <p:sldId id="2234" r:id="rId26"/>
    <p:sldId id="2237" r:id="rId27"/>
    <p:sldId id="2254" r:id="rId28"/>
    <p:sldId id="2248" r:id="rId29"/>
    <p:sldId id="2060" r:id="rId30"/>
    <p:sldId id="2251" r:id="rId31"/>
    <p:sldId id="2252" r:id="rId32"/>
    <p:sldId id="2253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9640"/>
    <a:srgbClr val="3DA13E"/>
    <a:srgbClr val="FFFFFF"/>
    <a:srgbClr val="000000"/>
    <a:srgbClr val="BF9000"/>
    <a:srgbClr val="FF9CCD"/>
    <a:srgbClr val="EAEA84"/>
    <a:srgbClr val="CBCB6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83"/>
        <p:guide pos="31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EAB0-52F7-45CF-A5D8-7F31A1A45A2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17EC6-E701-4792-AC92-6E9D18552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3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0" dirty="0">
              <a:effectLst/>
              <a:latin typeface="-apple-system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83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3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4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51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2BB4-B437-47E3-8FC9-CA6CAE26CDE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6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2BB4-B437-47E3-8FC9-CA6CAE26CDE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4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244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3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7141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92BB4-B437-47E3-8FC9-CA6CAE26CDE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4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0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espacios en verde: incluir los puntos de los que trata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290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8359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47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1723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007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3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99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1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4219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464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68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686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6851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0" dirty="0">
              <a:effectLst/>
              <a:latin typeface="-apple-system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365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82FA-835B-4804-BEAA-5F12DDAD94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72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82FA-835B-4804-BEAA-5F12DDAD94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4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82FA-835B-4804-BEAA-5F12DDAD94B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7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2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Incluir el nombre del capítulo 1 según el índice de la presentación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92BB4-B437-47E3-8FC9-CA6CAE26CD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38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006-3105-4D33-976E-AA05F3573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90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AE45-76CA-7CD4-7334-7054C028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AD16A9-D4F3-A8AF-E507-DD95DD1C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17ADB5-DD18-305F-5A1C-0526421A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827C63-D48C-3006-B2BF-87E80C2A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E963F-8BD8-30BC-FE2C-1A13D9E0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4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425B4-BE92-1AC8-1415-E043F77A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7F3B87-A139-30E6-18D8-0ADD2170F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37B43-C044-8A10-4A73-16EFF21E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1DB28-92D2-073C-046E-072100ED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47E31-ECED-110A-5692-330C2A3A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6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15E41B-EBD7-AB44-DB04-56C71EBB7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8D417B-0687-34F1-F26A-6EA1A7702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93974-6A80-B04E-DCCD-FB19C394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6712C-0D66-DDE3-5400-18B3FC15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72155-CB80-5C77-D212-FAEFD9EC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07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5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5DB1A4-2937-428D-8610-1C902174E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463" y="442274"/>
            <a:ext cx="1593585" cy="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152CDC-5111-45D8-885F-DB2929279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463" y="442274"/>
            <a:ext cx="1593585" cy="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71DBC-1348-D7FD-FFA6-12FE71CD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31528-DC28-35AB-9F35-3106B2F5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7D799A-1F69-1928-CA20-041CEED0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ADEC9-FFD5-0F5F-1102-57156D95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AE883-6646-2EF2-FB82-0F094F17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23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77C05-77FC-D6FA-F66C-90C90466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2FF9F-B071-A6F9-9EC3-93DCAA3F6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7EF56-57C5-0ECF-7154-5C648B36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D8988-9EBA-8160-462F-C37E3FC4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B1F5F2-68B4-3E05-53EA-12E2722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93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3C886-0614-A86E-C6D5-3AE350CD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2F005-C54B-8AF8-B35E-B23E1D416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136A3F-8960-242E-5C59-EC9D9C67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2BA3D-F190-E49A-567F-3FA82C6B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51D52-6A76-1C41-14F5-D1782255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938BD-1C8E-93FD-6016-1563F8ED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41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8FDDA-4E98-9C62-001C-1B2B9710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2EFA2-9A63-822A-C0A4-7B844A08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235AA9-B945-555F-ADD9-FA5A9BCA8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C3970-117D-C68C-4D6C-2EAB6E2F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FF1E88-3901-12BC-0BD3-8416F74F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0738BF-447F-14A5-88A1-77FA3E10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9B321C-30F1-2AAF-24EB-01903FAE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FFFC50-C2DC-C28A-0BCE-A1B95B2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78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C187E-7155-66EF-1416-5322EC57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815D1-3BAA-12F1-7953-EFEC435D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1A4CC3-AB0B-B789-B5E4-840E2263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AF2C42-FCFB-7C7B-99DA-D17DE0D7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21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BBC213-0C54-8819-F3A2-F745A675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AFD7F3-2333-FCD9-3A9C-FEAFA5CC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4F34FE-32BF-74D1-41C2-CC80376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52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61E5E-75F1-869F-1322-7890AB10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A9583D-B7FA-0977-24E2-6CE3ABC88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EC3442-5FD0-2460-1D8C-F5C60DFBF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40EAF0-D068-D52E-365A-B0FFA506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09C9CC-E095-F617-1AB6-9CB01C47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C52B7B-D38C-9780-7D94-A4DE19E9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67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59E72-2880-208A-E184-687CDAE5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2A1885-E7C3-2017-710F-6745997A2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77144-B155-D932-05A2-B9361C96B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E8D9C3-AA53-8164-E5DD-8B14923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32A1B4-1B5B-BEF2-87F3-8D6A6E41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3390A-60B6-EF1A-86F6-D3DBA6F2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671858-34B0-B03A-EABD-D3B5FD0F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5556F2-DE8F-A516-6F31-20C52918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9E99C-2B11-B059-4AB3-CBA73BAE9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840C-0A1E-44CC-836C-F8F1AD0A8B44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7F3260-547F-7A4C-E74B-F130DDE54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2BDAD-4680-7014-E317-DAC2B2427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42F9-6A2C-410D-AA92-FA438E9BA48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D06265-7407-9DB5-7197-02B907C1E8C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463" y="442274"/>
            <a:ext cx="1593585" cy="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jpeg"/><Relationship Id="rId18" Type="http://schemas.openxmlformats.org/officeDocument/2006/relationships/image" Target="../media/image77.png"/><Relationship Id="rId3" Type="http://schemas.openxmlformats.org/officeDocument/2006/relationships/image" Target="../media/image101.png"/><Relationship Id="rId21" Type="http://schemas.openxmlformats.org/officeDocument/2006/relationships/image" Target="../media/image118.png"/><Relationship Id="rId7" Type="http://schemas.openxmlformats.org/officeDocument/2006/relationships/image" Target="../media/image105.png"/><Relationship Id="rId12" Type="http://schemas.openxmlformats.org/officeDocument/2006/relationships/image" Target="../media/image110.jpe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6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20.jpe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9.png"/><Relationship Id="rId11" Type="http://schemas.openxmlformats.org/officeDocument/2006/relationships/image" Target="../media/image105.png"/><Relationship Id="rId5" Type="http://schemas.openxmlformats.org/officeDocument/2006/relationships/image" Target="../media/image114.png"/><Relationship Id="rId15" Type="http://schemas.openxmlformats.org/officeDocument/2006/relationships/image" Target="../media/image108.png"/><Relationship Id="rId10" Type="http://schemas.openxmlformats.org/officeDocument/2006/relationships/image" Target="../media/image107.png"/><Relationship Id="rId4" Type="http://schemas.openxmlformats.org/officeDocument/2006/relationships/image" Target="../media/image104.png"/><Relationship Id="rId9" Type="http://schemas.openxmlformats.org/officeDocument/2006/relationships/image" Target="../media/image112.png"/><Relationship Id="rId14" Type="http://schemas.openxmlformats.org/officeDocument/2006/relationships/image" Target="../media/image1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DAAD128-EC49-4D6C-BDA2-0B674B42B18D}"/>
              </a:ext>
            </a:extLst>
          </p:cNvPr>
          <p:cNvGrpSpPr/>
          <p:nvPr/>
        </p:nvGrpSpPr>
        <p:grpSpPr>
          <a:xfrm>
            <a:off x="0" y="14098"/>
            <a:ext cx="12192000" cy="6396538"/>
            <a:chOff x="0" y="14098"/>
            <a:chExt cx="12192000" cy="639653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EFB659C-73CF-45B8-9ECC-93926A0E0A62}"/>
                </a:ext>
              </a:extLst>
            </p:cNvPr>
            <p:cNvGrpSpPr/>
            <p:nvPr/>
          </p:nvGrpSpPr>
          <p:grpSpPr>
            <a:xfrm>
              <a:off x="0" y="14098"/>
              <a:ext cx="12192000" cy="6161120"/>
              <a:chOff x="0" y="14098"/>
              <a:chExt cx="12192000" cy="6161120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04201289-ADD9-4201-A287-9D48D8482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4098"/>
                <a:ext cx="12192000" cy="5469120"/>
              </a:xfrm>
              <a:prstGeom prst="rect">
                <a:avLst/>
              </a:prstGeom>
            </p:spPr>
          </p:pic>
          <p:sp>
            <p:nvSpPr>
              <p:cNvPr id="6" name="6 CuadroTexto">
                <a:extLst>
                  <a:ext uri="{FF2B5EF4-FFF2-40B4-BE49-F238E27FC236}">
                    <a16:creationId xmlns:a16="http://schemas.microsoft.com/office/drawing/2014/main" id="{48850470-56B9-4175-9457-240CD3734550}"/>
                  </a:ext>
                </a:extLst>
              </p:cNvPr>
              <p:cNvSpPr txBox="1"/>
              <p:nvPr/>
            </p:nvSpPr>
            <p:spPr>
              <a:xfrm>
                <a:off x="220520" y="5159555"/>
                <a:ext cx="57369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Prof. Vicente J. Cortés, Presidente de INERCO</a:t>
                </a:r>
              </a:p>
              <a:p>
                <a:endParaRPr lang="es-ES" sz="2000" b="1" dirty="0">
                  <a:solidFill>
                    <a:srgbClr val="009640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  <a:p>
                <a:r>
                  <a:rPr lang="es-ES" sz="20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Huelva, 16 de noviembre de 2022</a:t>
                </a:r>
              </a:p>
            </p:txBody>
          </p:sp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0484740-44BE-43C6-97BA-A4E37109F096}"/>
                </a:ext>
              </a:extLst>
            </p:cNvPr>
            <p:cNvSpPr/>
            <p:nvPr/>
          </p:nvSpPr>
          <p:spPr>
            <a:xfrm>
              <a:off x="9727567" y="6041304"/>
              <a:ext cx="1885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</a:t>
              </a:r>
              <a:r>
                <a:rPr lang="es-ES" b="1" dirty="0">
                  <a:solidFill>
                    <a:srgbClr val="00954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inerco</a:t>
              </a:r>
              <a:r>
                <a:rPr lang="es-ES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.com</a:t>
              </a:r>
            </a:p>
          </p:txBody>
        </p:sp>
      </p:grpSp>
      <p:sp>
        <p:nvSpPr>
          <p:cNvPr id="9" name="6 CuadroTexto">
            <a:extLst>
              <a:ext uri="{FF2B5EF4-FFF2-40B4-BE49-F238E27FC236}">
                <a16:creationId xmlns:a16="http://schemas.microsoft.com/office/drawing/2014/main" id="{FD517B50-04A1-429E-96F2-CBE3717F2687}"/>
              </a:ext>
            </a:extLst>
          </p:cNvPr>
          <p:cNvSpPr txBox="1"/>
          <p:nvPr/>
        </p:nvSpPr>
        <p:spPr>
          <a:xfrm>
            <a:off x="220520" y="3673474"/>
            <a:ext cx="639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Foro Gerardo Rojas</a:t>
            </a:r>
          </a:p>
          <a:p>
            <a:r>
              <a:rPr lang="es-ES" sz="2400" b="1" spc="-150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 transición energética. Una excepcional oportunidad para Huelva y su industria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59F60F-F1E1-E1F7-0A81-699EC14C42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886" y="5100542"/>
            <a:ext cx="2646876" cy="13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>
            <a:extLst>
              <a:ext uri="{FF2B5EF4-FFF2-40B4-BE49-F238E27FC236}">
                <a16:creationId xmlns:a16="http://schemas.microsoft.com/office/drawing/2014/main" id="{7A462844-F49D-4929-B4B0-2786DC19F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91" y="1355458"/>
            <a:ext cx="1617959" cy="6246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C26456D-6300-9EE2-8836-DFEB9C41B0E4}"/>
              </a:ext>
            </a:extLst>
          </p:cNvPr>
          <p:cNvSpPr/>
          <p:nvPr/>
        </p:nvSpPr>
        <p:spPr>
          <a:xfrm>
            <a:off x="272746" y="378798"/>
            <a:ext cx="995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s-ES" sz="3600" spc="3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los </a:t>
            </a:r>
            <a:r>
              <a:rPr lang="es-ES" sz="3600" spc="3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endParaRPr lang="es-ES" sz="3200" spc="3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293F3-522D-14F0-D8CE-35FA271A7C7A}"/>
              </a:ext>
            </a:extLst>
          </p:cNvPr>
          <p:cNvSpPr txBox="1"/>
          <p:nvPr/>
        </p:nvSpPr>
        <p:spPr>
          <a:xfrm>
            <a:off x="2600100" y="1564615"/>
            <a:ext cx="74431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 </a:t>
            </a:r>
            <a:r>
              <a:rPr lang="es-ES" sz="24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4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Renewable</a:t>
            </a:r>
            <a:r>
              <a:rPr lang="es-ES" sz="2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r>
              <a:rPr lang="es-ES" sz="2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" sz="2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s-ES" sz="24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Biological</a:t>
            </a:r>
            <a:r>
              <a:rPr lang="es-ES" sz="2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</a:t>
            </a:r>
            <a:r>
              <a:rPr lang="es-ES" sz="2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es-ES" sz="2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b="1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r>
              <a:rPr lang="es-ES" sz="24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400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Recycled</a:t>
            </a:r>
            <a:r>
              <a:rPr lang="es-ES" sz="24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</a:t>
            </a:r>
            <a:r>
              <a:rPr lang="es-ES" sz="24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400" dirty="0" err="1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endParaRPr lang="es-ES" sz="32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9AE9F1E-1DE8-F853-C55B-67B86A1B123A}"/>
              </a:ext>
            </a:extLst>
          </p:cNvPr>
          <p:cNvSpPr/>
          <p:nvPr/>
        </p:nvSpPr>
        <p:spPr>
          <a:xfrm>
            <a:off x="402364" y="1354058"/>
            <a:ext cx="11293450" cy="5039656"/>
          </a:xfrm>
          <a:prstGeom prst="rect">
            <a:avLst/>
          </a:prstGeom>
          <a:noFill/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95E3591E-8619-8AA3-8B63-F07386EC36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63" y="2481877"/>
            <a:ext cx="6710117" cy="3373492"/>
          </a:xfrm>
          <a:prstGeom prst="rect">
            <a:avLst/>
          </a:prstGeom>
        </p:spPr>
      </p:pic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94E1747A-3F92-1778-F8C1-BEF7EE9C013C}"/>
              </a:ext>
            </a:extLst>
          </p:cNvPr>
          <p:cNvSpPr/>
          <p:nvPr/>
        </p:nvSpPr>
        <p:spPr>
          <a:xfrm>
            <a:off x="402363" y="1354057"/>
            <a:ext cx="11293449" cy="5039656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AAE2648-7FE5-4AA5-1FCC-C1B68E0E3780}"/>
              </a:ext>
            </a:extLst>
          </p:cNvPr>
          <p:cNvSpPr/>
          <p:nvPr/>
        </p:nvSpPr>
        <p:spPr>
          <a:xfrm>
            <a:off x="402362" y="1354057"/>
            <a:ext cx="11293450" cy="5039656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C26456D-6300-9EE2-8836-DFEB9C41B0E4}"/>
              </a:ext>
            </a:extLst>
          </p:cNvPr>
          <p:cNvSpPr/>
          <p:nvPr/>
        </p:nvSpPr>
        <p:spPr>
          <a:xfrm>
            <a:off x="272746" y="378798"/>
            <a:ext cx="995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importancia del origen del CO</a:t>
            </a:r>
            <a:r>
              <a:rPr lang="es-ES" sz="3600" spc="3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sz="3200" spc="300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293F3-522D-14F0-D8CE-35FA271A7C7A}"/>
              </a:ext>
            </a:extLst>
          </p:cNvPr>
          <p:cNvSpPr txBox="1"/>
          <p:nvPr/>
        </p:nvSpPr>
        <p:spPr>
          <a:xfrm>
            <a:off x="1081725" y="1481563"/>
            <a:ext cx="104672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  <a:ea typeface="ＭＳ Ｐゴシック" pitchFamily="34" charset="-128"/>
              </a:rPr>
              <a:t> 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Renewable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Biological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  <a:p>
            <a:pPr algn="ctr"/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Recycled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endParaRPr lang="es-ES" sz="32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C8FBE1A-6C30-93A4-DAA0-E0688336725B}"/>
              </a:ext>
            </a:extLst>
          </p:cNvPr>
          <p:cNvSpPr/>
          <p:nvPr/>
        </p:nvSpPr>
        <p:spPr>
          <a:xfrm>
            <a:off x="1019828" y="4632810"/>
            <a:ext cx="3795646" cy="751958"/>
          </a:xfrm>
          <a:prstGeom prst="ellipse">
            <a:avLst/>
          </a:prstGeom>
          <a:solidFill>
            <a:srgbClr val="009640">
              <a:alpha val="30196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0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Power-to-Chemicals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5F6255B-5287-3288-CC0A-65D5B99F0EA6}"/>
              </a:ext>
            </a:extLst>
          </p:cNvPr>
          <p:cNvSpPr/>
          <p:nvPr/>
        </p:nvSpPr>
        <p:spPr>
          <a:xfrm>
            <a:off x="6658273" y="4734817"/>
            <a:ext cx="4593641" cy="804616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lvl="1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Metanol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partir de H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CO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Amoníaco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vía H-B a partir de H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N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8A6DD7-32BB-F969-F485-94CC5325A720}"/>
              </a:ext>
            </a:extLst>
          </p:cNvPr>
          <p:cNvSpPr/>
          <p:nvPr/>
        </p:nvSpPr>
        <p:spPr>
          <a:xfrm>
            <a:off x="1038131" y="2670481"/>
            <a:ext cx="3743873" cy="751958"/>
          </a:xfrm>
          <a:prstGeom prst="ellipse">
            <a:avLst/>
          </a:prstGeom>
          <a:solidFill>
            <a:srgbClr val="009640">
              <a:alpha val="30196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0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  <a:r>
              <a:rPr lang="es-ES" sz="20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s-ES" sz="20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es-ES" sz="20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-Gas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FD45D9B-698C-37A1-E831-93D599969A19}"/>
              </a:ext>
            </a:extLst>
          </p:cNvPr>
          <p:cNvSpPr/>
          <p:nvPr/>
        </p:nvSpPr>
        <p:spPr>
          <a:xfrm>
            <a:off x="6662662" y="2766907"/>
            <a:ext cx="4589254" cy="804616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lvl="1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Hidrógeno</a:t>
            </a:r>
            <a:endParaRPr lang="es-ES" sz="16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s-ES" sz="16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Metano sintético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partir de H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CO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6388FA8-41AB-1C1E-C5D4-92FD5720C258}"/>
              </a:ext>
            </a:extLst>
          </p:cNvPr>
          <p:cNvSpPr/>
          <p:nvPr/>
        </p:nvSpPr>
        <p:spPr>
          <a:xfrm>
            <a:off x="1038131" y="3628926"/>
            <a:ext cx="3795646" cy="751958"/>
          </a:xfrm>
          <a:prstGeom prst="ellipse">
            <a:avLst/>
          </a:prstGeom>
          <a:solidFill>
            <a:srgbClr val="009640">
              <a:alpha val="30196"/>
            </a:srgb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0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Power-to-Liquids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69DFE5B-A2B5-6347-CCFC-3481E953979C}"/>
              </a:ext>
            </a:extLst>
          </p:cNvPr>
          <p:cNvSpPr/>
          <p:nvPr/>
        </p:nvSpPr>
        <p:spPr>
          <a:xfrm>
            <a:off x="6658274" y="3706079"/>
            <a:ext cx="4593642" cy="804616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lvl="1" defTabSz="447675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</a:t>
            </a:r>
            <a:r>
              <a:rPr lang="es-ES" sz="16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vía F-T con CO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lvl="1" defTabSz="447675"/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/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Metanol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partir H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CO</a:t>
            </a:r>
            <a:r>
              <a:rPr lang="es-ES" sz="16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5364040-1EE0-65EC-0079-A63F97EBA6D9}"/>
              </a:ext>
            </a:extLst>
          </p:cNvPr>
          <p:cNvSpPr/>
          <p:nvPr/>
        </p:nvSpPr>
        <p:spPr>
          <a:xfrm>
            <a:off x="907647" y="2845226"/>
            <a:ext cx="491985" cy="459017"/>
          </a:xfrm>
          <a:prstGeom prst="ellipse">
            <a:avLst/>
          </a:prstGeom>
          <a:solidFill>
            <a:srgbClr val="009640"/>
          </a:solidFill>
          <a:ln>
            <a:solidFill>
              <a:srgbClr val="00964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s-E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967FE3E-07A9-70C4-E53D-66A605321C0E}"/>
              </a:ext>
            </a:extLst>
          </p:cNvPr>
          <p:cNvSpPr/>
          <p:nvPr/>
        </p:nvSpPr>
        <p:spPr>
          <a:xfrm>
            <a:off x="907647" y="3736543"/>
            <a:ext cx="491985" cy="459017"/>
          </a:xfrm>
          <a:prstGeom prst="ellipse">
            <a:avLst/>
          </a:prstGeom>
          <a:solidFill>
            <a:srgbClr val="009640"/>
          </a:solidFill>
          <a:ln>
            <a:solidFill>
              <a:srgbClr val="00964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8F44108-638F-8DF1-9757-621F9339C95F}"/>
              </a:ext>
            </a:extLst>
          </p:cNvPr>
          <p:cNvSpPr/>
          <p:nvPr/>
        </p:nvSpPr>
        <p:spPr>
          <a:xfrm>
            <a:off x="897573" y="4765052"/>
            <a:ext cx="491985" cy="459017"/>
          </a:xfrm>
          <a:prstGeom prst="ellipse">
            <a:avLst/>
          </a:prstGeom>
          <a:solidFill>
            <a:srgbClr val="009640"/>
          </a:solidFill>
          <a:ln>
            <a:solidFill>
              <a:srgbClr val="00964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s-E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893C1D-04E6-D4AA-3D28-EEEF5C834E0B}"/>
              </a:ext>
            </a:extLst>
          </p:cNvPr>
          <p:cNvSpPr txBox="1"/>
          <p:nvPr/>
        </p:nvSpPr>
        <p:spPr>
          <a:xfrm>
            <a:off x="4957840" y="23575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    RCF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DE509FC-A7F4-A9B9-5A12-F1A09C5BA011}"/>
              </a:ext>
            </a:extLst>
          </p:cNvPr>
          <p:cNvGrpSpPr/>
          <p:nvPr/>
        </p:nvGrpSpPr>
        <p:grpSpPr>
          <a:xfrm>
            <a:off x="4934177" y="2743892"/>
            <a:ext cx="1828800" cy="369332"/>
            <a:chOff x="4957840" y="3276429"/>
            <a:chExt cx="1828800" cy="369332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BAEAC18-6209-98FE-EDAB-FD715545FFB6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31" name="Estrella: 5 puntas 30">
              <a:extLst>
                <a:ext uri="{FF2B5EF4-FFF2-40B4-BE49-F238E27FC236}">
                  <a16:creationId xmlns:a16="http://schemas.microsoft.com/office/drawing/2014/main" id="{850467F8-C7D8-C81D-AFFA-F0FD7794BE0F}"/>
                </a:ext>
              </a:extLst>
            </p:cNvPr>
            <p:cNvSpPr/>
            <p:nvPr/>
          </p:nvSpPr>
          <p:spPr>
            <a:xfrm>
              <a:off x="5281613" y="3338830"/>
              <a:ext cx="238125" cy="218440"/>
            </a:xfrm>
            <a:prstGeom prst="star5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24EF45A-5A6C-2B3C-1D6C-C7DE3FCF3E1E}"/>
              </a:ext>
            </a:extLst>
          </p:cNvPr>
          <p:cNvGrpSpPr/>
          <p:nvPr/>
        </p:nvGrpSpPr>
        <p:grpSpPr>
          <a:xfrm>
            <a:off x="4934177" y="3218735"/>
            <a:ext cx="1828800" cy="369332"/>
            <a:chOff x="4957840" y="3276429"/>
            <a:chExt cx="1828800" cy="369332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EED840B-264D-BF7B-1859-9B94D1E51AF6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41" name="Estrella: 5 puntas 40">
              <a:extLst>
                <a:ext uri="{FF2B5EF4-FFF2-40B4-BE49-F238E27FC236}">
                  <a16:creationId xmlns:a16="http://schemas.microsoft.com/office/drawing/2014/main" id="{077D975A-0D4E-B145-F572-AE9F2C362C73}"/>
                </a:ext>
              </a:extLst>
            </p:cNvPr>
            <p:cNvSpPr/>
            <p:nvPr/>
          </p:nvSpPr>
          <p:spPr>
            <a:xfrm>
              <a:off x="5281613" y="3338830"/>
              <a:ext cx="238125" cy="21844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Estrella: 5 puntas 41">
              <a:extLst>
                <a:ext uri="{FF2B5EF4-FFF2-40B4-BE49-F238E27FC236}">
                  <a16:creationId xmlns:a16="http://schemas.microsoft.com/office/drawing/2014/main" id="{3EB0546B-BAF4-F92F-CE8C-742FAB07C6E0}"/>
                </a:ext>
              </a:extLst>
            </p:cNvPr>
            <p:cNvSpPr/>
            <p:nvPr/>
          </p:nvSpPr>
          <p:spPr>
            <a:xfrm>
              <a:off x="6143702" y="3336281"/>
              <a:ext cx="238125" cy="21844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379C8E4-8162-EA73-AC86-3955448B1B2A}"/>
              </a:ext>
            </a:extLst>
          </p:cNvPr>
          <p:cNvGrpSpPr/>
          <p:nvPr/>
        </p:nvGrpSpPr>
        <p:grpSpPr>
          <a:xfrm>
            <a:off x="4931595" y="3667667"/>
            <a:ext cx="1828800" cy="369332"/>
            <a:chOff x="4957840" y="3276429"/>
            <a:chExt cx="1828800" cy="369332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02F30A0C-3615-D545-4E36-D94E89F3656E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3CE2C151-218C-F262-5BCB-55225258E163}"/>
                </a:ext>
              </a:extLst>
            </p:cNvPr>
            <p:cNvSpPr/>
            <p:nvPr/>
          </p:nvSpPr>
          <p:spPr>
            <a:xfrm>
              <a:off x="5285845" y="3338830"/>
              <a:ext cx="238125" cy="21844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Estrella: 5 puntas 46">
              <a:extLst>
                <a:ext uri="{FF2B5EF4-FFF2-40B4-BE49-F238E27FC236}">
                  <a16:creationId xmlns:a16="http://schemas.microsoft.com/office/drawing/2014/main" id="{B41F019C-66CB-0665-F5CA-9014B7E7D3A6}"/>
                </a:ext>
              </a:extLst>
            </p:cNvPr>
            <p:cNvSpPr/>
            <p:nvPr/>
          </p:nvSpPr>
          <p:spPr>
            <a:xfrm>
              <a:off x="6146245" y="3336281"/>
              <a:ext cx="238125" cy="21844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8F5C6F1-123D-6BBA-15D9-ACD19AD5FB80}"/>
              </a:ext>
            </a:extLst>
          </p:cNvPr>
          <p:cNvGrpSpPr/>
          <p:nvPr/>
        </p:nvGrpSpPr>
        <p:grpSpPr>
          <a:xfrm>
            <a:off x="4931595" y="4162803"/>
            <a:ext cx="1828800" cy="369332"/>
            <a:chOff x="4957840" y="3276429"/>
            <a:chExt cx="1828800" cy="369332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05FA0E57-268E-2904-E351-4D8DF72EF175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20533550-0CD5-DC64-9B44-FF35DF6FAD37}"/>
                </a:ext>
              </a:extLst>
            </p:cNvPr>
            <p:cNvSpPr/>
            <p:nvPr/>
          </p:nvSpPr>
          <p:spPr>
            <a:xfrm>
              <a:off x="5285845" y="3338830"/>
              <a:ext cx="238125" cy="21844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strella: 5 puntas 50">
              <a:extLst>
                <a:ext uri="{FF2B5EF4-FFF2-40B4-BE49-F238E27FC236}">
                  <a16:creationId xmlns:a16="http://schemas.microsoft.com/office/drawing/2014/main" id="{C0FE07BA-C307-EC9A-BB11-AA3D7175DF1F}"/>
                </a:ext>
              </a:extLst>
            </p:cNvPr>
            <p:cNvSpPr/>
            <p:nvPr/>
          </p:nvSpPr>
          <p:spPr>
            <a:xfrm>
              <a:off x="6146245" y="3336281"/>
              <a:ext cx="238125" cy="21844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EB2B88C1-1D57-A97A-C6F2-D67E2951B78A}"/>
              </a:ext>
            </a:extLst>
          </p:cNvPr>
          <p:cNvGrpSpPr/>
          <p:nvPr/>
        </p:nvGrpSpPr>
        <p:grpSpPr>
          <a:xfrm>
            <a:off x="4950912" y="4680409"/>
            <a:ext cx="1828800" cy="369332"/>
            <a:chOff x="4957840" y="3276429"/>
            <a:chExt cx="1828800" cy="369332"/>
          </a:xfrm>
        </p:grpSpPr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BB791B87-3DA0-260D-42AA-9BA4F89736C9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55" name="Estrella: 5 puntas 54">
              <a:extLst>
                <a:ext uri="{FF2B5EF4-FFF2-40B4-BE49-F238E27FC236}">
                  <a16:creationId xmlns:a16="http://schemas.microsoft.com/office/drawing/2014/main" id="{B54D8456-3CAE-229B-38A7-0AEF3D50312E}"/>
                </a:ext>
              </a:extLst>
            </p:cNvPr>
            <p:cNvSpPr/>
            <p:nvPr/>
          </p:nvSpPr>
          <p:spPr>
            <a:xfrm>
              <a:off x="5266528" y="3338830"/>
              <a:ext cx="238125" cy="21844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783DA271-9F36-E2AB-6CA7-8EDB55374FC3}"/>
                </a:ext>
              </a:extLst>
            </p:cNvPr>
            <p:cNvSpPr/>
            <p:nvPr/>
          </p:nvSpPr>
          <p:spPr>
            <a:xfrm>
              <a:off x="6126928" y="3336281"/>
              <a:ext cx="238125" cy="218440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7F32282C-53F8-2A4E-ED42-90913616C489}"/>
              </a:ext>
            </a:extLst>
          </p:cNvPr>
          <p:cNvGrpSpPr/>
          <p:nvPr/>
        </p:nvGrpSpPr>
        <p:grpSpPr>
          <a:xfrm>
            <a:off x="4950912" y="5182695"/>
            <a:ext cx="1828800" cy="369332"/>
            <a:chOff x="4957840" y="3276429"/>
            <a:chExt cx="1828800" cy="369332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418B6EF5-1C63-281C-CE28-23FB7D0A8648}"/>
                </a:ext>
              </a:extLst>
            </p:cNvPr>
            <p:cNvSpPr txBox="1"/>
            <p:nvPr/>
          </p:nvSpPr>
          <p:spPr>
            <a:xfrm>
              <a:off x="4957840" y="327642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DFEC8207-E67C-7DB4-ABC0-DCF158FCA19E}"/>
                </a:ext>
              </a:extLst>
            </p:cNvPr>
            <p:cNvSpPr/>
            <p:nvPr/>
          </p:nvSpPr>
          <p:spPr>
            <a:xfrm>
              <a:off x="5266528" y="3338830"/>
              <a:ext cx="238125" cy="218440"/>
            </a:xfrm>
            <a:prstGeom prst="star5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DBCF438-8451-E244-2DA6-B0173C07F978}"/>
              </a:ext>
            </a:extLst>
          </p:cNvPr>
          <p:cNvGrpSpPr/>
          <p:nvPr/>
        </p:nvGrpSpPr>
        <p:grpSpPr>
          <a:xfrm>
            <a:off x="1891742" y="5764965"/>
            <a:ext cx="9535457" cy="374764"/>
            <a:chOff x="1891742" y="6134419"/>
            <a:chExt cx="9535457" cy="374764"/>
          </a:xfrm>
        </p:grpSpPr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FAC7AE01-994D-C429-B12A-6B846D92977F}"/>
                </a:ext>
              </a:extLst>
            </p:cNvPr>
            <p:cNvGrpSpPr/>
            <p:nvPr/>
          </p:nvGrpSpPr>
          <p:grpSpPr>
            <a:xfrm>
              <a:off x="6991595" y="6136089"/>
              <a:ext cx="4435604" cy="369332"/>
              <a:chOff x="6096000" y="5973489"/>
              <a:chExt cx="4435604" cy="369332"/>
            </a:xfrm>
          </p:grpSpPr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F1009A54-732E-26FC-7C75-7BE3854420AE}"/>
                  </a:ext>
                </a:extLst>
              </p:cNvPr>
              <p:cNvSpPr txBox="1"/>
              <p:nvPr/>
            </p:nvSpPr>
            <p:spPr>
              <a:xfrm>
                <a:off x="6096000" y="5973489"/>
                <a:ext cx="443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</a:t>
                </a:r>
                <a:r>
                  <a:rPr lang="es-ES" sz="1600" b="1" baseline="-25000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de biomasa, eventualmente fósil</a:t>
                </a:r>
                <a:endPara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Estrella: 5 puntas 80">
                <a:extLst>
                  <a:ext uri="{FF2B5EF4-FFF2-40B4-BE49-F238E27FC236}">
                    <a16:creationId xmlns:a16="http://schemas.microsoft.com/office/drawing/2014/main" id="{6C8A8C96-3EEB-2EC5-734C-6857726C9B73}"/>
                  </a:ext>
                </a:extLst>
              </p:cNvPr>
              <p:cNvSpPr/>
              <p:nvPr/>
            </p:nvSpPr>
            <p:spPr>
              <a:xfrm>
                <a:off x="6374899" y="6051683"/>
                <a:ext cx="238125" cy="218440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646C4A25-9A28-E9D7-1DF4-69D16B3D84D6}"/>
                </a:ext>
              </a:extLst>
            </p:cNvPr>
            <p:cNvGrpSpPr/>
            <p:nvPr/>
          </p:nvGrpSpPr>
          <p:grpSpPr>
            <a:xfrm>
              <a:off x="4643904" y="6139851"/>
              <a:ext cx="2761136" cy="369332"/>
              <a:chOff x="693864" y="5929703"/>
              <a:chExt cx="2761136" cy="369332"/>
            </a:xfrm>
          </p:grpSpPr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A57949C1-AA27-EB4D-D6A4-88092E7C481F}"/>
                  </a:ext>
                </a:extLst>
              </p:cNvPr>
              <p:cNvSpPr txBox="1"/>
              <p:nvPr/>
            </p:nvSpPr>
            <p:spPr>
              <a:xfrm>
                <a:off x="693864" y="5929703"/>
                <a:ext cx="2761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</a:t>
                </a:r>
                <a:r>
                  <a:rPr lang="es-ES" sz="1600" b="1" baseline="-25000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del aire</a:t>
                </a:r>
                <a:endPara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Estrella: 5 puntas 75">
                <a:extLst>
                  <a:ext uri="{FF2B5EF4-FFF2-40B4-BE49-F238E27FC236}">
                    <a16:creationId xmlns:a16="http://schemas.microsoft.com/office/drawing/2014/main" id="{E1AA444D-F938-FAE2-EF15-F10CC09489AD}"/>
                  </a:ext>
                </a:extLst>
              </p:cNvPr>
              <p:cNvSpPr/>
              <p:nvPr/>
            </p:nvSpPr>
            <p:spPr>
              <a:xfrm>
                <a:off x="962662" y="6018151"/>
                <a:ext cx="238125" cy="21844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A10350AD-0A91-8ED1-3CC8-4DCEA11343DD}"/>
                </a:ext>
              </a:extLst>
            </p:cNvPr>
            <p:cNvGrpSpPr/>
            <p:nvPr/>
          </p:nvGrpSpPr>
          <p:grpSpPr>
            <a:xfrm>
              <a:off x="1891742" y="6134419"/>
              <a:ext cx="2761136" cy="369332"/>
              <a:chOff x="693864" y="5929703"/>
              <a:chExt cx="2761136" cy="369332"/>
            </a:xfrm>
          </p:grpSpPr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8DD02A32-E29F-A971-0E00-CD63A880AE37}"/>
                  </a:ext>
                </a:extLst>
              </p:cNvPr>
              <p:cNvSpPr txBox="1"/>
              <p:nvPr/>
            </p:nvSpPr>
            <p:spPr>
              <a:xfrm>
                <a:off x="693864" y="5929703"/>
                <a:ext cx="2761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r>
                  <a:rPr lang="es-ES" sz="1600" b="1" baseline="-25000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s-ES" sz="1600" b="1" dirty="0">
                    <a:solidFill>
                      <a:srgbClr val="00964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renovable</a:t>
                </a:r>
                <a:endParaRPr lang="es-ES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Estrella: 5 puntas 71">
                <a:extLst>
                  <a:ext uri="{FF2B5EF4-FFF2-40B4-BE49-F238E27FC236}">
                    <a16:creationId xmlns:a16="http://schemas.microsoft.com/office/drawing/2014/main" id="{A35CA695-1097-D5B4-CF2F-F926FB9A5C95}"/>
                  </a:ext>
                </a:extLst>
              </p:cNvPr>
              <p:cNvSpPr/>
              <p:nvPr/>
            </p:nvSpPr>
            <p:spPr>
              <a:xfrm>
                <a:off x="962662" y="6013817"/>
                <a:ext cx="238125" cy="218440"/>
              </a:xfrm>
              <a:prstGeom prst="star5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9AE9F1E-1DE8-F853-C55B-67B86A1B123A}"/>
              </a:ext>
            </a:extLst>
          </p:cNvPr>
          <p:cNvSpPr/>
          <p:nvPr/>
        </p:nvSpPr>
        <p:spPr>
          <a:xfrm>
            <a:off x="402363" y="1230747"/>
            <a:ext cx="11380061" cy="5098312"/>
          </a:xfrm>
          <a:prstGeom prst="rect">
            <a:avLst/>
          </a:prstGeom>
          <a:noFill/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CE4B6A1-BF68-16B5-3D66-CDA4898C9EED}"/>
              </a:ext>
            </a:extLst>
          </p:cNvPr>
          <p:cNvSpPr/>
          <p:nvPr/>
        </p:nvSpPr>
        <p:spPr>
          <a:xfrm>
            <a:off x="402363" y="1230747"/>
            <a:ext cx="11387274" cy="5098312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94">
            <a:extLst>
              <a:ext uri="{FF2B5EF4-FFF2-40B4-BE49-F238E27FC236}">
                <a16:creationId xmlns:a16="http://schemas.microsoft.com/office/drawing/2014/main" id="{42101419-267D-4257-813F-56834FD6DE12}"/>
              </a:ext>
            </a:extLst>
          </p:cNvPr>
          <p:cNvSpPr txBox="1"/>
          <p:nvPr/>
        </p:nvSpPr>
        <p:spPr>
          <a:xfrm>
            <a:off x="9241702" y="6560254"/>
            <a:ext cx="2757343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* Aceptación potestad de los EEMM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048F291-1109-4163-65E0-75F5F9D753B4}"/>
              </a:ext>
            </a:extLst>
          </p:cNvPr>
          <p:cNvGrpSpPr/>
          <p:nvPr/>
        </p:nvGrpSpPr>
        <p:grpSpPr>
          <a:xfrm>
            <a:off x="5096031" y="2668430"/>
            <a:ext cx="1533836" cy="2346234"/>
            <a:chOff x="5197168" y="1575961"/>
            <a:chExt cx="1533836" cy="2346234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DB88BEF5-B141-40DF-896F-490A7693AD3B}"/>
                </a:ext>
              </a:extLst>
            </p:cNvPr>
            <p:cNvSpPr/>
            <p:nvPr/>
          </p:nvSpPr>
          <p:spPr>
            <a:xfrm>
              <a:off x="5197169" y="2140642"/>
              <a:ext cx="1533835" cy="1777782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202BAD89-E8E1-4F00-97C1-4104F3643192}"/>
                </a:ext>
              </a:extLst>
            </p:cNvPr>
            <p:cNvSpPr txBox="1"/>
            <p:nvPr/>
          </p:nvSpPr>
          <p:spPr>
            <a:xfrm>
              <a:off x="5248871" y="2814199"/>
              <a:ext cx="13904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</a:t>
              </a:r>
              <a:r>
                <a:rPr lang="es-ES" sz="1100" b="1" baseline="-25000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renovable mínimo en 2030-2035, excluido H</a:t>
              </a:r>
              <a:r>
                <a:rPr lang="es-ES" sz="1100" b="1" baseline="-25000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para fabricar combustibles convencionales</a:t>
              </a: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376EEC8A-8CF6-4213-AFE0-7ABEACA516ED}"/>
                </a:ext>
              </a:extLst>
            </p:cNvPr>
            <p:cNvSpPr txBox="1"/>
            <p:nvPr/>
          </p:nvSpPr>
          <p:spPr>
            <a:xfrm>
              <a:off x="5197168" y="1575961"/>
              <a:ext cx="1533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Porcentaje sobre H</a:t>
              </a:r>
              <a:r>
                <a:rPr lang="es-ES" sz="1400" b="1" baseline="-25000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  <a:r>
                <a:rPr lang="es-ES" sz="14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total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D9D2440-A8AD-4BC0-BF7A-28038687C2BE}"/>
                </a:ext>
              </a:extLst>
            </p:cNvPr>
            <p:cNvSpPr txBox="1"/>
            <p:nvPr/>
          </p:nvSpPr>
          <p:spPr>
            <a:xfrm>
              <a:off x="5312084" y="2390815"/>
              <a:ext cx="13902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50%-70%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5FD48BB-0976-4F9F-836F-57653D37EC2E}"/>
              </a:ext>
            </a:extLst>
          </p:cNvPr>
          <p:cNvGrpSpPr/>
          <p:nvPr/>
        </p:nvGrpSpPr>
        <p:grpSpPr>
          <a:xfrm>
            <a:off x="6598794" y="4091870"/>
            <a:ext cx="1970969" cy="2182575"/>
            <a:chOff x="8011353" y="1754763"/>
            <a:chExt cx="1970969" cy="2182575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7EFC6E2-8B3A-4722-9D6A-22B039D771AB}"/>
                </a:ext>
              </a:extLst>
            </p:cNvPr>
            <p:cNvGrpSpPr/>
            <p:nvPr/>
          </p:nvGrpSpPr>
          <p:grpSpPr>
            <a:xfrm>
              <a:off x="8011353" y="1754763"/>
              <a:ext cx="1970969" cy="2182575"/>
              <a:chOff x="6763578" y="1754763"/>
              <a:chExt cx="1970969" cy="2182575"/>
            </a:xfrm>
          </p:grpSpPr>
          <p:sp>
            <p:nvSpPr>
              <p:cNvPr id="106" name="Rectángulo 105">
                <a:extLst>
                  <a:ext uri="{FF2B5EF4-FFF2-40B4-BE49-F238E27FC236}">
                    <a16:creationId xmlns:a16="http://schemas.microsoft.com/office/drawing/2014/main" id="{61C3D7F9-DB97-4E1F-A285-90B83258692D}"/>
                  </a:ext>
                </a:extLst>
              </p:cNvPr>
              <p:cNvSpPr/>
              <p:nvPr/>
            </p:nvSpPr>
            <p:spPr>
              <a:xfrm>
                <a:off x="6967944" y="2159556"/>
                <a:ext cx="1533835" cy="1777782"/>
              </a:xfrm>
              <a:prstGeom prst="rect">
                <a:avLst/>
              </a:prstGeom>
              <a:noFill/>
              <a:ln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8D1B94F9-7A0B-4F0D-A5C4-258B1E4EA51C}"/>
                  </a:ext>
                </a:extLst>
              </p:cNvPr>
              <p:cNvSpPr txBox="1"/>
              <p:nvPr/>
            </p:nvSpPr>
            <p:spPr>
              <a:xfrm>
                <a:off x="6763578" y="1754763"/>
                <a:ext cx="19709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GEI en transporte</a:t>
                </a:r>
              </a:p>
            </p:txBody>
          </p:sp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2D2522FD-404C-47CF-B5A0-895ADCDF3B57}"/>
                  </a:ext>
                </a:extLst>
              </p:cNvPr>
              <p:cNvSpPr txBox="1"/>
              <p:nvPr/>
            </p:nvSpPr>
            <p:spPr>
              <a:xfrm>
                <a:off x="7052355" y="2782818"/>
                <a:ext cx="13276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Reducción en 2030 con biocombustibles avanzados, RFNBO, RCF* y electricidad</a:t>
                </a:r>
              </a:p>
            </p:txBody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8F694DC0-3A91-4E06-88F2-F8B2CCA2CFE8}"/>
                </a:ext>
              </a:extLst>
            </p:cNvPr>
            <p:cNvSpPr txBox="1"/>
            <p:nvPr/>
          </p:nvSpPr>
          <p:spPr>
            <a:xfrm>
              <a:off x="8590392" y="2399875"/>
              <a:ext cx="984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-16%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610CF79-F290-282A-FBC0-5F38C1D3CC86}"/>
              </a:ext>
            </a:extLst>
          </p:cNvPr>
          <p:cNvGrpSpPr/>
          <p:nvPr/>
        </p:nvGrpSpPr>
        <p:grpSpPr>
          <a:xfrm>
            <a:off x="6509826" y="1661758"/>
            <a:ext cx="3654338" cy="2325296"/>
            <a:chOff x="2264965" y="3955192"/>
            <a:chExt cx="3654338" cy="232529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AADF0A1-191C-4821-92F7-94A8B8E0845B}"/>
                </a:ext>
              </a:extLst>
            </p:cNvPr>
            <p:cNvGrpSpPr/>
            <p:nvPr/>
          </p:nvGrpSpPr>
          <p:grpSpPr>
            <a:xfrm>
              <a:off x="3948334" y="3975198"/>
              <a:ext cx="1970969" cy="2305290"/>
              <a:chOff x="10072464" y="1632048"/>
              <a:chExt cx="1970969" cy="2305290"/>
            </a:xfrm>
          </p:grpSpPr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9F3C92B5-7324-4B18-A9CE-B9136034D3FB}"/>
                  </a:ext>
                </a:extLst>
              </p:cNvPr>
              <p:cNvSpPr/>
              <p:nvPr/>
            </p:nvSpPr>
            <p:spPr>
              <a:xfrm>
                <a:off x="10314035" y="2159556"/>
                <a:ext cx="1533835" cy="1777782"/>
              </a:xfrm>
              <a:prstGeom prst="rect">
                <a:avLst/>
              </a:prstGeom>
              <a:noFill/>
              <a:ln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FF69FE19-3C73-4505-B62D-2865C73BEC15}"/>
                  </a:ext>
                </a:extLst>
              </p:cNvPr>
              <p:cNvSpPr txBox="1"/>
              <p:nvPr/>
            </p:nvSpPr>
            <p:spPr>
              <a:xfrm>
                <a:off x="10331497" y="3014027"/>
                <a:ext cx="141160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Para </a:t>
                </a:r>
                <a:r>
                  <a:rPr lang="es-ES" sz="1100" b="1" dirty="0" err="1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RFNBOs</a:t>
                </a:r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y </a:t>
                </a:r>
                <a:r>
                  <a:rPr lang="es-ES" sz="1100" b="1" dirty="0" err="1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RCFs</a:t>
                </a:r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sobre </a:t>
                </a:r>
              </a:p>
              <a:p>
                <a:pPr algn="ctr"/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94 g CO</a:t>
                </a:r>
                <a:r>
                  <a:rPr lang="es-ES" sz="1100" b="1" baseline="-25000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2e</a:t>
                </a:r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/MJ H</a:t>
                </a:r>
                <a:r>
                  <a:rPr lang="es-ES" sz="1100" b="1" baseline="-25000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s-ES" sz="11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2D21FB84-5304-4C3E-BD3E-2959EDB75C3E}"/>
                  </a:ext>
                </a:extLst>
              </p:cNvPr>
              <p:cNvSpPr txBox="1"/>
              <p:nvPr/>
            </p:nvSpPr>
            <p:spPr>
              <a:xfrm>
                <a:off x="10072464" y="1632048"/>
                <a:ext cx="19709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Huella </a:t>
                </a:r>
              </a:p>
              <a:p>
                <a:pPr algn="ctr"/>
                <a:r>
                  <a:rPr lang="es-ES" sz="14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de carbono</a:t>
                </a:r>
              </a:p>
            </p:txBody>
          </p:sp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9FEDB7B-9FCF-46E3-82AF-2D3CC54A072A}"/>
                </a:ext>
              </a:extLst>
            </p:cNvPr>
            <p:cNvGrpSpPr/>
            <p:nvPr/>
          </p:nvGrpSpPr>
          <p:grpSpPr>
            <a:xfrm>
              <a:off x="2264965" y="3955192"/>
              <a:ext cx="1970969" cy="2325296"/>
              <a:chOff x="2264965" y="3955192"/>
              <a:chExt cx="1970969" cy="2325296"/>
            </a:xfrm>
          </p:grpSpPr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251F0EF4-4550-46B0-A855-65AAD87C4322}"/>
                  </a:ext>
                </a:extLst>
              </p:cNvPr>
              <p:cNvSpPr/>
              <p:nvPr/>
            </p:nvSpPr>
            <p:spPr>
              <a:xfrm>
                <a:off x="2516859" y="4502706"/>
                <a:ext cx="1533835" cy="1777782"/>
              </a:xfrm>
              <a:prstGeom prst="rect">
                <a:avLst/>
              </a:prstGeom>
              <a:noFill/>
              <a:ln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41B11BD1-9CB5-45CC-8087-0983BCCE8545}"/>
                  </a:ext>
                </a:extLst>
              </p:cNvPr>
              <p:cNvSpPr txBox="1"/>
              <p:nvPr/>
            </p:nvSpPr>
            <p:spPr>
              <a:xfrm>
                <a:off x="2567531" y="5303858"/>
                <a:ext cx="1439847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Para H</a:t>
                </a:r>
                <a:r>
                  <a:rPr lang="es-ES" sz="1200" b="1" baseline="-25000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s-ES" sz="12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algn="ctr"/>
                <a:r>
                  <a:rPr lang="es-ES" sz="12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sobre </a:t>
                </a:r>
              </a:p>
              <a:p>
                <a:pPr algn="ctr"/>
                <a:r>
                  <a:rPr lang="es-ES" sz="12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94 g CO</a:t>
                </a:r>
                <a:r>
                  <a:rPr lang="es-ES" sz="1200" b="1" baseline="-25000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2eq</a:t>
                </a:r>
                <a:r>
                  <a:rPr lang="es-ES" sz="1200" b="1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/MJ H</a:t>
                </a:r>
                <a:r>
                  <a:rPr lang="es-ES" sz="1200" b="1" baseline="-25000" dirty="0">
                    <a:solidFill>
                      <a:schemeClr val="bg2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  <a:p>
                <a:pPr algn="ctr"/>
                <a:endParaRPr lang="es-ES" sz="1100" b="1" baseline="-25000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C7377C78-3C0F-4196-92B4-9B22F17CE6DD}"/>
                  </a:ext>
                </a:extLst>
              </p:cNvPr>
              <p:cNvSpPr txBox="1"/>
              <p:nvPr/>
            </p:nvSpPr>
            <p:spPr>
              <a:xfrm>
                <a:off x="2264965" y="3955192"/>
                <a:ext cx="19709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Huella </a:t>
                </a:r>
              </a:p>
              <a:p>
                <a:pPr algn="ctr"/>
                <a:r>
                  <a:rPr lang="es-ES" sz="14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de carbono </a:t>
                </a:r>
                <a:endParaRPr lang="es-ES" sz="1400" b="1" baseline="-25000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A058E190-4677-4229-AFE2-56086B713C9C}"/>
                  </a:ext>
                </a:extLst>
              </p:cNvPr>
              <p:cNvSpPr txBox="1"/>
              <p:nvPr/>
            </p:nvSpPr>
            <p:spPr>
              <a:xfrm>
                <a:off x="2732399" y="4743025"/>
                <a:ext cx="10200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9640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-73,4%</a:t>
                </a:r>
              </a:p>
            </p:txBody>
          </p:sp>
        </p:grp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67411F8E-7C90-4C59-8B43-8406E79678AA}"/>
                </a:ext>
              </a:extLst>
            </p:cNvPr>
            <p:cNvSpPr txBox="1"/>
            <p:nvPr/>
          </p:nvSpPr>
          <p:spPr>
            <a:xfrm>
              <a:off x="4536492" y="4752879"/>
              <a:ext cx="1020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-70%</a:t>
              </a: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7A462844-F49D-4929-B4B0-2786DC19F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66" y="1677237"/>
            <a:ext cx="1617959" cy="624655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85522DB-AE5B-414B-AA78-F20101F7E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00" y="2282328"/>
            <a:ext cx="1533836" cy="93052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A28CD9B-F551-4BB0-9AD4-FFBE4AE1A036}"/>
              </a:ext>
            </a:extLst>
          </p:cNvPr>
          <p:cNvGrpSpPr/>
          <p:nvPr/>
        </p:nvGrpSpPr>
        <p:grpSpPr>
          <a:xfrm>
            <a:off x="2964008" y="2481329"/>
            <a:ext cx="1533835" cy="3063280"/>
            <a:chOff x="297030" y="2159556"/>
            <a:chExt cx="1533835" cy="177778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5B9C527-2705-450E-9694-75A20B9A0F72}"/>
                </a:ext>
              </a:extLst>
            </p:cNvPr>
            <p:cNvSpPr/>
            <p:nvPr/>
          </p:nvSpPr>
          <p:spPr>
            <a:xfrm>
              <a:off x="297030" y="2159556"/>
              <a:ext cx="1533835" cy="1777782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9ABDBFB-05E9-4F3B-8622-BEB341694009}"/>
                </a:ext>
              </a:extLst>
            </p:cNvPr>
            <p:cNvSpPr txBox="1"/>
            <p:nvPr/>
          </p:nvSpPr>
          <p:spPr>
            <a:xfrm>
              <a:off x="463863" y="3456066"/>
              <a:ext cx="1252363" cy="2602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ES" sz="1600" b="1" dirty="0">
                  <a:solidFill>
                    <a:srgbClr val="00954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Transporte y materias primas</a:t>
              </a:r>
            </a:p>
          </p:txBody>
        </p:sp>
      </p:grpSp>
      <p:pic>
        <p:nvPicPr>
          <p:cNvPr id="84" name="Imagen 83">
            <a:extLst>
              <a:ext uri="{FF2B5EF4-FFF2-40B4-BE49-F238E27FC236}">
                <a16:creationId xmlns:a16="http://schemas.microsoft.com/office/drawing/2014/main" id="{8FA5EE1C-73F2-4482-891B-B1E4748D9F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924" y="3343573"/>
            <a:ext cx="536440" cy="57223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0E4A0C6A-9807-48FA-B4ED-9DECD4E906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63" y="2672760"/>
            <a:ext cx="536440" cy="53337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3114AA87-844E-4810-A54C-E7BC3339DE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89" y="2699759"/>
            <a:ext cx="679402" cy="53337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7E28316C-DB05-4AA2-A5BC-061D7D3083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455" y="3987054"/>
            <a:ext cx="576755" cy="576755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CDA16744-7241-D7B4-1D78-919AAD718F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028" y="3409957"/>
            <a:ext cx="576755" cy="42522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C26456D-6300-9EE2-8836-DFEB9C41B0E4}"/>
              </a:ext>
            </a:extLst>
          </p:cNvPr>
          <p:cNvSpPr/>
          <p:nvPr/>
        </p:nvSpPr>
        <p:spPr>
          <a:xfrm>
            <a:off x="272746" y="378798"/>
            <a:ext cx="9955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s-ES" sz="3600" spc="3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 la revisión de la Directiva REDII tras PE 14/9/2022 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0123CA5-1A91-499E-A994-9C99C3CE39E7}"/>
              </a:ext>
            </a:extLst>
          </p:cNvPr>
          <p:cNvGrpSpPr/>
          <p:nvPr/>
        </p:nvGrpSpPr>
        <p:grpSpPr>
          <a:xfrm>
            <a:off x="8227819" y="4081237"/>
            <a:ext cx="1970969" cy="2186604"/>
            <a:chOff x="1708904" y="1750734"/>
            <a:chExt cx="1970969" cy="2186604"/>
          </a:xfrm>
        </p:grpSpPr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7EEF01C0-F902-4C87-9D88-E49CE0CAF748}"/>
                </a:ext>
              </a:extLst>
            </p:cNvPr>
            <p:cNvSpPr/>
            <p:nvPr/>
          </p:nvSpPr>
          <p:spPr>
            <a:xfrm>
              <a:off x="1948809" y="2159556"/>
              <a:ext cx="1533835" cy="1777782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E7BDE828-59B9-443D-A35B-57B25F8788DE}"/>
                </a:ext>
              </a:extLst>
            </p:cNvPr>
            <p:cNvSpPr txBox="1"/>
            <p:nvPr/>
          </p:nvSpPr>
          <p:spPr>
            <a:xfrm>
              <a:off x="2020785" y="2856570"/>
              <a:ext cx="134469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2030: suministro de al menos de 1,2% de </a:t>
              </a:r>
              <a:r>
                <a:rPr lang="es-ES" sz="1100" b="1" dirty="0" err="1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RFNBOs</a:t>
              </a:r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 H</a:t>
              </a:r>
              <a:r>
                <a:rPr lang="es-ES" sz="1100" b="1" baseline="-25000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renovable, si </a:t>
              </a:r>
              <a:r>
                <a:rPr lang="es-ES" sz="1100" b="1" dirty="0">
                  <a:solidFill>
                    <a:srgbClr val="00954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puertos</a:t>
              </a:r>
              <a:r>
                <a:rPr lang="es-ES" sz="1100" b="1" dirty="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en EEMM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1085D21A-EA16-411B-A087-FE66207AB3DF}"/>
                </a:ext>
              </a:extLst>
            </p:cNvPr>
            <p:cNvSpPr txBox="1"/>
            <p:nvPr/>
          </p:nvSpPr>
          <p:spPr>
            <a:xfrm>
              <a:off x="1708904" y="1750734"/>
              <a:ext cx="19709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0964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Tte. Marítimo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95F9EFC1-8B0F-F908-57AD-EB672FB94B74}"/>
              </a:ext>
            </a:extLst>
          </p:cNvPr>
          <p:cNvSpPr txBox="1"/>
          <p:nvPr/>
        </p:nvSpPr>
        <p:spPr>
          <a:xfrm>
            <a:off x="8888610" y="4746956"/>
            <a:ext cx="98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9640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1,2%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3D82EA-C64D-7B03-BD05-20858AF22C0C}"/>
              </a:ext>
            </a:extLst>
          </p:cNvPr>
          <p:cNvSpPr/>
          <p:nvPr/>
        </p:nvSpPr>
        <p:spPr>
          <a:xfrm>
            <a:off x="568308" y="1637464"/>
            <a:ext cx="11178519" cy="4878682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3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226224" y="3395517"/>
              <a:ext cx="8240940" cy="156966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Electricidad, agua y CO</a:t>
              </a:r>
              <a:r>
                <a:rPr lang="es-ES" sz="4800" spc="-150" baseline="-25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para </a:t>
              </a:r>
              <a:r>
                <a:rPr lang="es-ES" sz="4800" spc="-15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RFNBOs</a:t>
              </a:r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 </a:t>
              </a:r>
              <a:r>
                <a:rPr lang="es-ES" sz="4800" spc="-150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RCFs</a:t>
              </a:r>
              <a:endPara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6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CFB690-0C8A-480C-86FB-98BCB9D56619}"/>
              </a:ext>
            </a:extLst>
          </p:cNvPr>
          <p:cNvSpPr/>
          <p:nvPr/>
        </p:nvSpPr>
        <p:spPr>
          <a:xfrm>
            <a:off x="13703" y="-3760"/>
            <a:ext cx="3929647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A0EC5F-EF91-9B54-CCD6-AD5843609A7D}"/>
              </a:ext>
            </a:extLst>
          </p:cNvPr>
          <p:cNvSpPr txBox="1"/>
          <p:nvPr/>
        </p:nvSpPr>
        <p:spPr>
          <a:xfrm>
            <a:off x="200845" y="5657671"/>
            <a:ext cx="42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086473-B934-2247-78A4-C38DD17BA912}"/>
              </a:ext>
            </a:extLst>
          </p:cNvPr>
          <p:cNvSpPr txBox="1"/>
          <p:nvPr/>
        </p:nvSpPr>
        <p:spPr>
          <a:xfrm>
            <a:off x="136630" y="5737173"/>
            <a:ext cx="31015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Modificación Artículo 27(3) Directiva RED II, tras votación en PE 14/9/2020</a:t>
            </a:r>
          </a:p>
          <a:p>
            <a:r>
              <a:rPr kumimoji="0" lang="es-ES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 afección a Acto Delegado pendiente de publicación</a:t>
            </a:r>
          </a:p>
          <a:p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6CAAF6-5D72-85AE-E401-5C6CC72159B1}"/>
              </a:ext>
            </a:extLst>
          </p:cNvPr>
          <p:cNvSpPr txBox="1"/>
          <p:nvPr/>
        </p:nvSpPr>
        <p:spPr>
          <a:xfrm>
            <a:off x="239620" y="1439401"/>
            <a:ext cx="3228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electricidad para hidrógeno renovable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4ECE289-7C94-136B-6EAF-D79F8EC434F0}"/>
              </a:ext>
            </a:extLst>
          </p:cNvPr>
          <p:cNvSpPr txBox="1"/>
          <p:nvPr/>
        </p:nvSpPr>
        <p:spPr>
          <a:xfrm>
            <a:off x="5111621" y="1091719"/>
            <a:ext cx="71081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Renovable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huella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menor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100 g CO</a:t>
            </a:r>
            <a:r>
              <a:rPr lang="en-US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/kWh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específico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máximo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electrolizador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58 kWh/kg H</a:t>
            </a:r>
            <a:r>
              <a:rPr lang="en-US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5113" indent="-265113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Obtenida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conexión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directa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sin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tomar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electricidad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red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de la red, exclusivamente de renovables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Uno o mas </a:t>
            </a:r>
            <a:r>
              <a:rPr lang="es-E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PPAs</a:t>
            </a: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por cantidad equivalente a la declarada renovable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Correlato trimestral* entre H</a:t>
            </a:r>
            <a:r>
              <a:rPr lang="es-ES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producido y compra electricidad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Producida en el mismo país o adyacente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Requisitos específicos para electricidad de almacenamiento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A8FE51-1FB9-D28F-DD5E-9D24EF7ACCAF}"/>
              </a:ext>
            </a:extLst>
          </p:cNvPr>
          <p:cNvSpPr txBox="1"/>
          <p:nvPr/>
        </p:nvSpPr>
        <p:spPr>
          <a:xfrm>
            <a:off x="7963418" y="6561026"/>
            <a:ext cx="51823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* A partir de 2030 correlación mensual, trimestral, anual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7BC6FBD-FFFF-7D15-7C94-1495EBF82E0C}"/>
              </a:ext>
            </a:extLst>
          </p:cNvPr>
          <p:cNvGrpSpPr/>
          <p:nvPr/>
        </p:nvGrpSpPr>
        <p:grpSpPr>
          <a:xfrm>
            <a:off x="4320539" y="1152719"/>
            <a:ext cx="772417" cy="5335098"/>
            <a:chOff x="4045050" y="895328"/>
            <a:chExt cx="772417" cy="5335098"/>
          </a:xfrm>
        </p:grpSpPr>
        <p:sp>
          <p:nvSpPr>
            <p:cNvPr id="4" name="Signo de multiplicación 3">
              <a:extLst>
                <a:ext uri="{FF2B5EF4-FFF2-40B4-BE49-F238E27FC236}">
                  <a16:creationId xmlns:a16="http://schemas.microsoft.com/office/drawing/2014/main" id="{5BFCDF07-7E77-4988-4E76-0E8E681C3D5C}"/>
                </a:ext>
              </a:extLst>
            </p:cNvPr>
            <p:cNvSpPr/>
            <p:nvPr/>
          </p:nvSpPr>
          <p:spPr>
            <a:xfrm>
              <a:off x="4243498" y="2219022"/>
              <a:ext cx="300752" cy="465596"/>
            </a:xfrm>
            <a:prstGeom prst="mathMultiply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B8975E7-53CA-95C6-8158-25F7AFB95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4432" y="895328"/>
              <a:ext cx="544102" cy="51469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2FD120C-92BC-1ECA-BBF2-8B7F7A814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1154" y="4279495"/>
              <a:ext cx="647708" cy="5048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CC182C8-BDAD-46B7-32C9-B16824672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4742" y="2169212"/>
              <a:ext cx="499248" cy="51922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9096036-2351-76E2-0AB3-CAE98D7D37B0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6466" y="2870579"/>
              <a:ext cx="499248" cy="48189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7999B73F-CA38-BD88-7EB2-1079A168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453" y="3568779"/>
              <a:ext cx="520953" cy="50480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FE94A4C-9FFC-21F8-29DC-D3FBB71B7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9698" y="1445890"/>
              <a:ext cx="767769" cy="61200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BDBD7B6-C9F6-67CC-BAC2-3E0F0A68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3928" y="4957093"/>
              <a:ext cx="519221" cy="519221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A73CD7F-D86E-FE02-D7F3-FBB165EC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7843" y="5540423"/>
              <a:ext cx="379147" cy="690003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F100D55-2A0B-CC31-72DC-45F987B0EE0D}"/>
                </a:ext>
              </a:extLst>
            </p:cNvPr>
            <p:cNvSpPr txBox="1"/>
            <p:nvPr/>
          </p:nvSpPr>
          <p:spPr>
            <a:xfrm>
              <a:off x="4045050" y="2039561"/>
              <a:ext cx="513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dirty="0">
                  <a:solidFill>
                    <a:srgbClr val="009640"/>
                  </a:solidFill>
                  <a:latin typeface="CommercialPi BT" panose="05020102010206080802" pitchFamily="18" charset="2"/>
                </a:rPr>
                <a:t>x</a:t>
              </a:r>
            </a:p>
          </p:txBody>
        </p: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0451481-8DBA-A339-A53F-59DE18389776}"/>
              </a:ext>
            </a:extLst>
          </p:cNvPr>
          <p:cNvSpPr/>
          <p:nvPr/>
        </p:nvSpPr>
        <p:spPr>
          <a:xfrm>
            <a:off x="4320539" y="1018096"/>
            <a:ext cx="7670616" cy="5542930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1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CFB690-0C8A-480C-86FB-98BCB9D56619}"/>
              </a:ext>
            </a:extLst>
          </p:cNvPr>
          <p:cNvSpPr/>
          <p:nvPr/>
        </p:nvSpPr>
        <p:spPr>
          <a:xfrm>
            <a:off x="13702" y="-3760"/>
            <a:ext cx="3954261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A0EC5F-EF91-9B54-CCD6-AD5843609A7D}"/>
              </a:ext>
            </a:extLst>
          </p:cNvPr>
          <p:cNvSpPr txBox="1"/>
          <p:nvPr/>
        </p:nvSpPr>
        <p:spPr>
          <a:xfrm>
            <a:off x="200845" y="5657671"/>
            <a:ext cx="42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6CAAF6-5D72-85AE-E401-5C6CC72159B1}"/>
              </a:ext>
            </a:extLst>
          </p:cNvPr>
          <p:cNvSpPr txBox="1"/>
          <p:nvPr/>
        </p:nvSpPr>
        <p:spPr>
          <a:xfrm>
            <a:off x="239620" y="2080426"/>
            <a:ext cx="3228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agua para hidrógeno renovable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4ECE289-7C94-136B-6EAF-D79F8EC434F0}"/>
              </a:ext>
            </a:extLst>
          </p:cNvPr>
          <p:cNvSpPr txBox="1"/>
          <p:nvPr/>
        </p:nvSpPr>
        <p:spPr>
          <a:xfrm>
            <a:off x="5263365" y="1395981"/>
            <a:ext cx="710811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muy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proceso</a:t>
            </a: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Especificaciones exigentes para electrolisis : conductividad, TOC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Elevadas concentraciones en sales en rechazo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Necesidades adicionales por evaporación si refrigeración por aire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Cumplimiento de DNSH, potencial afección al medio hídrico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F4C58D-0065-7078-D0E3-3EAE3DABF6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58" y="1889228"/>
            <a:ext cx="2581685" cy="1350755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8711C0-F4EF-4421-E249-CB17358F14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209" y="5232884"/>
            <a:ext cx="534049" cy="5816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16D803-ACE2-02B1-ED96-2029E92A78B2}"/>
              </a:ext>
            </a:extLst>
          </p:cNvPr>
          <p:cNvSpPr txBox="1"/>
          <p:nvPr/>
        </p:nvSpPr>
        <p:spPr>
          <a:xfrm>
            <a:off x="4463715" y="3304421"/>
            <a:ext cx="110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μΩ</a:t>
            </a:r>
            <a:r>
              <a:rPr lang="es-ES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</a:t>
            </a:r>
            <a:r>
              <a:rPr lang="es-ES" baseline="300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AEFF4B-4AE6-287F-6484-381A5A47D8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205" y="1238739"/>
            <a:ext cx="658858" cy="65885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C449009-AF32-D1C9-DE79-315A489993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067" y="2129859"/>
            <a:ext cx="846330" cy="84459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CE7477B-9D17-DB51-C1AA-D380AA07C6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340" y="3834945"/>
            <a:ext cx="581638" cy="581638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5522CDB-4A51-58B5-F60B-DA08DE765365}"/>
              </a:ext>
            </a:extLst>
          </p:cNvPr>
          <p:cNvSpPr/>
          <p:nvPr/>
        </p:nvSpPr>
        <p:spPr>
          <a:xfrm>
            <a:off x="4193881" y="961534"/>
            <a:ext cx="7910135" cy="5128040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40824C-ED2F-EDA4-C7E4-CFD23792A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13" y="4536105"/>
            <a:ext cx="581638" cy="5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134">
            <a:extLst>
              <a:ext uri="{FF2B5EF4-FFF2-40B4-BE49-F238E27FC236}">
                <a16:creationId xmlns:a16="http://schemas.microsoft.com/office/drawing/2014/main" id="{A40031B5-10D3-104B-DF13-5414B7E38001}"/>
              </a:ext>
            </a:extLst>
          </p:cNvPr>
          <p:cNvSpPr txBox="1"/>
          <p:nvPr/>
        </p:nvSpPr>
        <p:spPr>
          <a:xfrm>
            <a:off x="4996884" y="6167753"/>
            <a:ext cx="2521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ES" sz="105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Según esquemas</a:t>
            </a:r>
          </a:p>
          <a:p>
            <a:pPr marL="228600" indent="-228600">
              <a:buAutoNum type="arabicPeriod"/>
            </a:pPr>
            <a:r>
              <a:rPr lang="es-ES" sz="105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horno de </a:t>
            </a:r>
            <a:r>
              <a:rPr lang="es-ES" sz="1050" i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clinker</a:t>
            </a:r>
            <a:r>
              <a:rPr lang="es-ES" sz="105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de calcinador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1C26D8D-708B-7439-9639-30FFC76E3C4A}"/>
              </a:ext>
            </a:extLst>
          </p:cNvPr>
          <p:cNvGrpSpPr/>
          <p:nvPr/>
        </p:nvGrpSpPr>
        <p:grpSpPr>
          <a:xfrm>
            <a:off x="4263597" y="1519456"/>
            <a:ext cx="7918542" cy="4088660"/>
            <a:chOff x="3517581" y="1503484"/>
            <a:chExt cx="7918542" cy="4088660"/>
          </a:xfrm>
        </p:grpSpPr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211213E3-CEFF-9D8E-E80F-003E1D791260}"/>
                </a:ext>
              </a:extLst>
            </p:cNvPr>
            <p:cNvCxnSpPr/>
            <p:nvPr/>
          </p:nvCxnSpPr>
          <p:spPr>
            <a:xfrm>
              <a:off x="9350110" y="2965834"/>
              <a:ext cx="738000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CB4EA7D0-D271-060F-0345-847CB42640FA}"/>
                </a:ext>
              </a:extLst>
            </p:cNvPr>
            <p:cNvGrpSpPr/>
            <p:nvPr/>
          </p:nvGrpSpPr>
          <p:grpSpPr>
            <a:xfrm>
              <a:off x="5553779" y="2207546"/>
              <a:ext cx="994792" cy="863005"/>
              <a:chOff x="-2958420" y="3474141"/>
              <a:chExt cx="780162" cy="753864"/>
            </a:xfrm>
          </p:grpSpPr>
          <p:pic>
            <p:nvPicPr>
              <p:cNvPr id="102" name="Imagen 101">
                <a:extLst>
                  <a:ext uri="{FF2B5EF4-FFF2-40B4-BE49-F238E27FC236}">
                    <a16:creationId xmlns:a16="http://schemas.microsoft.com/office/drawing/2014/main" id="{EE46001F-C669-782D-DC70-78E057721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958420" y="3474141"/>
                <a:ext cx="780162" cy="753864"/>
              </a:xfrm>
              <a:prstGeom prst="rect">
                <a:avLst/>
              </a:prstGeom>
            </p:spPr>
          </p:pic>
          <p:cxnSp>
            <p:nvCxnSpPr>
              <p:cNvPr id="103" name="Conector recto 102">
                <a:extLst>
                  <a:ext uri="{FF2B5EF4-FFF2-40B4-BE49-F238E27FC236}">
                    <a16:creationId xmlns:a16="http://schemas.microsoft.com/office/drawing/2014/main" id="{24B45E7C-FB56-DFEA-E30C-409C5E1D94A3}"/>
                  </a:ext>
                </a:extLst>
              </p:cNvPr>
              <p:cNvCxnSpPr/>
              <p:nvPr/>
            </p:nvCxnSpPr>
            <p:spPr>
              <a:xfrm>
                <a:off x="-2856517" y="4129801"/>
                <a:ext cx="583200" cy="0"/>
              </a:xfrm>
              <a:prstGeom prst="line">
                <a:avLst/>
              </a:prstGeom>
              <a:ln w="38100">
                <a:solidFill>
                  <a:srgbClr val="3DA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D3777B1A-F8FE-E50B-83B8-468B50FA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791" y="2259747"/>
              <a:ext cx="705314" cy="679179"/>
            </a:xfrm>
            <a:prstGeom prst="rect">
              <a:avLst/>
            </a:prstGeom>
            <a:effectLst>
              <a:outerShdw blurRad="63500" dist="50800" dir="2700000" algn="tl" rotWithShape="0">
                <a:prstClr val="black">
                  <a:alpha val="0"/>
                </a:prstClr>
              </a:outerShdw>
            </a:effectLst>
          </p:spPr>
        </p:pic>
        <p:cxnSp>
          <p:nvCxnSpPr>
            <p:cNvPr id="105" name="Conector recto de flecha 104">
              <a:extLst>
                <a:ext uri="{FF2B5EF4-FFF2-40B4-BE49-F238E27FC236}">
                  <a16:creationId xmlns:a16="http://schemas.microsoft.com/office/drawing/2014/main" id="{94E52374-5AAE-DBD3-BB23-6B375FB6F7D9}"/>
                </a:ext>
              </a:extLst>
            </p:cNvPr>
            <p:cNvCxnSpPr>
              <a:cxnSpLocks/>
            </p:cNvCxnSpPr>
            <p:nvPr/>
          </p:nvCxnSpPr>
          <p:spPr>
            <a:xfrm>
              <a:off x="4749646" y="2977805"/>
              <a:ext cx="0" cy="396000"/>
            </a:xfrm>
            <a:prstGeom prst="straightConnector1">
              <a:avLst/>
            </a:prstGeom>
            <a:ln w="19050">
              <a:solidFill>
                <a:srgbClr val="3DA1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39215D7B-EAF4-8B36-0C70-EDF214D1228E}"/>
                </a:ext>
              </a:extLst>
            </p:cNvPr>
            <p:cNvSpPr txBox="1"/>
            <p:nvPr/>
          </p:nvSpPr>
          <p:spPr>
            <a:xfrm>
              <a:off x="4377897" y="4018268"/>
              <a:ext cx="503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grpSp>
          <p:nvGrpSpPr>
            <p:cNvPr id="110" name="Grupo 109">
              <a:extLst>
                <a:ext uri="{FF2B5EF4-FFF2-40B4-BE49-F238E27FC236}">
                  <a16:creationId xmlns:a16="http://schemas.microsoft.com/office/drawing/2014/main" id="{EC8A65BB-80D3-2D3D-5BE7-3C61731FBAE0}"/>
                </a:ext>
              </a:extLst>
            </p:cNvPr>
            <p:cNvGrpSpPr/>
            <p:nvPr/>
          </p:nvGrpSpPr>
          <p:grpSpPr>
            <a:xfrm>
              <a:off x="4240756" y="2224786"/>
              <a:ext cx="994793" cy="731409"/>
              <a:chOff x="1122046" y="2951341"/>
              <a:chExt cx="963797" cy="642622"/>
            </a:xfrm>
          </p:grpSpPr>
          <p:pic>
            <p:nvPicPr>
              <p:cNvPr id="118" name="Imagen 117">
                <a:extLst>
                  <a:ext uri="{FF2B5EF4-FFF2-40B4-BE49-F238E27FC236}">
                    <a16:creationId xmlns:a16="http://schemas.microsoft.com/office/drawing/2014/main" id="{D80FF18C-F092-EDE7-D558-38D476404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2046" y="2951341"/>
                <a:ext cx="963797" cy="636383"/>
              </a:xfrm>
              <a:prstGeom prst="rect">
                <a:avLst/>
              </a:prstGeom>
            </p:spPr>
          </p:pic>
          <p:cxnSp>
            <p:nvCxnSpPr>
              <p:cNvPr id="119" name="Conector recto 118">
                <a:extLst>
                  <a:ext uri="{FF2B5EF4-FFF2-40B4-BE49-F238E27FC236}">
                    <a16:creationId xmlns:a16="http://schemas.microsoft.com/office/drawing/2014/main" id="{A1A0585F-FC27-EB86-FB7D-4DA867648CEB}"/>
                  </a:ext>
                </a:extLst>
              </p:cNvPr>
              <p:cNvCxnSpPr/>
              <p:nvPr/>
            </p:nvCxnSpPr>
            <p:spPr>
              <a:xfrm>
                <a:off x="1131843" y="3593963"/>
                <a:ext cx="954000" cy="0"/>
              </a:xfrm>
              <a:prstGeom prst="line">
                <a:avLst/>
              </a:prstGeom>
              <a:ln w="38100">
                <a:solidFill>
                  <a:srgbClr val="3DA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84BF07FC-49D1-3B82-1DD0-6A7DDB597DEE}"/>
                </a:ext>
              </a:extLst>
            </p:cNvPr>
            <p:cNvSpPr txBox="1"/>
            <p:nvPr/>
          </p:nvSpPr>
          <p:spPr>
            <a:xfrm>
              <a:off x="4721400" y="2175076"/>
              <a:ext cx="488950" cy="361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7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</a:t>
              </a:r>
              <a:r>
                <a:rPr lang="es-ES" sz="10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SMR</a:t>
              </a:r>
              <a:endParaRPr lang="es-ES" sz="7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17" name="Conector recto de flecha 116">
              <a:extLst>
                <a:ext uri="{FF2B5EF4-FFF2-40B4-BE49-F238E27FC236}">
                  <a16:creationId xmlns:a16="http://schemas.microsoft.com/office/drawing/2014/main" id="{FF94AD14-D8F1-63D2-1C81-50B84234E293}"/>
                </a:ext>
              </a:extLst>
            </p:cNvPr>
            <p:cNvCxnSpPr>
              <a:cxnSpLocks/>
            </p:cNvCxnSpPr>
            <p:nvPr/>
          </p:nvCxnSpPr>
          <p:spPr>
            <a:xfrm>
              <a:off x="4782960" y="3965208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74A0522B-1422-DA1F-AF13-8DE92B3FE7C9}"/>
                </a:ext>
              </a:extLst>
            </p:cNvPr>
            <p:cNvGrpSpPr/>
            <p:nvPr/>
          </p:nvGrpSpPr>
          <p:grpSpPr>
            <a:xfrm>
              <a:off x="8166371" y="2146750"/>
              <a:ext cx="774211" cy="817520"/>
              <a:chOff x="1749583" y="4630836"/>
              <a:chExt cx="585674" cy="552863"/>
            </a:xfrm>
          </p:grpSpPr>
          <p:pic>
            <p:nvPicPr>
              <p:cNvPr id="79" name="Imagen 78">
                <a:extLst>
                  <a:ext uri="{FF2B5EF4-FFF2-40B4-BE49-F238E27FC236}">
                    <a16:creationId xmlns:a16="http://schemas.microsoft.com/office/drawing/2014/main" id="{758DCCE5-C78E-864F-E956-2AEFE6DAA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9583" y="4630836"/>
                <a:ext cx="585674" cy="552863"/>
              </a:xfrm>
              <a:prstGeom prst="rect">
                <a:avLst/>
              </a:prstGeom>
            </p:spPr>
          </p:pic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689CB049-1D77-76B7-434E-36DCA0BF151E}"/>
                  </a:ext>
                </a:extLst>
              </p:cNvPr>
              <p:cNvCxnSpPr/>
              <p:nvPr/>
            </p:nvCxnSpPr>
            <p:spPr>
              <a:xfrm>
                <a:off x="1749583" y="5180936"/>
                <a:ext cx="583200" cy="0"/>
              </a:xfrm>
              <a:prstGeom prst="line">
                <a:avLst/>
              </a:prstGeom>
              <a:ln w="38100">
                <a:solidFill>
                  <a:srgbClr val="3DA1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31580231-A187-02BC-8FE3-784E3E462797}"/>
                </a:ext>
              </a:extLst>
            </p:cNvPr>
            <p:cNvSpPr txBox="1"/>
            <p:nvPr/>
          </p:nvSpPr>
          <p:spPr>
            <a:xfrm>
              <a:off x="8138116" y="4017431"/>
              <a:ext cx="503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009541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009541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4B952341-B110-B7DE-DC16-E84385F80AA3}"/>
                </a:ext>
              </a:extLst>
            </p:cNvPr>
            <p:cNvSpPr txBox="1"/>
            <p:nvPr/>
          </p:nvSpPr>
          <p:spPr>
            <a:xfrm>
              <a:off x="4738575" y="3017214"/>
              <a:ext cx="739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16-50</a:t>
              </a:r>
              <a:r>
                <a:rPr lang="es-ES" sz="1100" b="1" baseline="30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endParaRPr lang="es-ES" sz="1100" b="1" baseline="-25000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6E23A245-CF02-EB0A-9306-7CCD29193BC3}"/>
                </a:ext>
              </a:extLst>
            </p:cNvPr>
            <p:cNvSpPr txBox="1"/>
            <p:nvPr/>
          </p:nvSpPr>
          <p:spPr>
            <a:xfrm>
              <a:off x="10080870" y="3002892"/>
              <a:ext cx="13552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s-ES" sz="12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 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% volumen</a:t>
              </a:r>
              <a:endParaRPr lang="es-ES" sz="1200" b="1" baseline="-25000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37" name="Conector recto de flecha 136">
              <a:extLst>
                <a:ext uri="{FF2B5EF4-FFF2-40B4-BE49-F238E27FC236}">
                  <a16:creationId xmlns:a16="http://schemas.microsoft.com/office/drawing/2014/main" id="{3555B1F4-BF96-C7ED-3832-126058F9E8BF}"/>
                </a:ext>
              </a:extLst>
            </p:cNvPr>
            <p:cNvCxnSpPr>
              <a:cxnSpLocks/>
            </p:cNvCxnSpPr>
            <p:nvPr/>
          </p:nvCxnSpPr>
          <p:spPr>
            <a:xfrm>
              <a:off x="6036090" y="2978334"/>
              <a:ext cx="0" cy="396000"/>
            </a:xfrm>
            <a:prstGeom prst="straightConnector1">
              <a:avLst/>
            </a:prstGeom>
            <a:ln w="19050">
              <a:solidFill>
                <a:srgbClr val="3DA1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147">
              <a:extLst>
                <a:ext uri="{FF2B5EF4-FFF2-40B4-BE49-F238E27FC236}">
                  <a16:creationId xmlns:a16="http://schemas.microsoft.com/office/drawing/2014/main" id="{F98FB509-CF21-0A70-1289-E41B7C8DD0F8}"/>
                </a:ext>
              </a:extLst>
            </p:cNvPr>
            <p:cNvCxnSpPr/>
            <p:nvPr/>
          </p:nvCxnSpPr>
          <p:spPr>
            <a:xfrm>
              <a:off x="6905448" y="2956195"/>
              <a:ext cx="755999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DE480908-013F-5B14-3DD7-D1842EFD5694}"/>
                </a:ext>
              </a:extLst>
            </p:cNvPr>
            <p:cNvSpPr txBox="1"/>
            <p:nvPr/>
          </p:nvSpPr>
          <p:spPr>
            <a:xfrm>
              <a:off x="5575425" y="4018116"/>
              <a:ext cx="503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C61993ED-EFAC-CDFB-BE32-77E212C8A4D3}"/>
                </a:ext>
              </a:extLst>
            </p:cNvPr>
            <p:cNvCxnSpPr>
              <a:cxnSpLocks/>
            </p:cNvCxnSpPr>
            <p:nvPr/>
          </p:nvCxnSpPr>
          <p:spPr>
            <a:xfrm>
              <a:off x="6066774" y="3965208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52D81C84-F1B4-8ED7-66EA-C2B7015ADEAA}"/>
                </a:ext>
              </a:extLst>
            </p:cNvPr>
            <p:cNvSpPr txBox="1"/>
            <p:nvPr/>
          </p:nvSpPr>
          <p:spPr>
            <a:xfrm>
              <a:off x="6057595" y="3017213"/>
              <a:ext cx="739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18-30</a:t>
              </a:r>
              <a:r>
                <a:rPr lang="es-ES" sz="1100" b="1" baseline="30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endParaRPr lang="es-ES" sz="1100" b="1" baseline="-25000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50" name="Conector recto de flecha 149">
              <a:extLst>
                <a:ext uri="{FF2B5EF4-FFF2-40B4-BE49-F238E27FC236}">
                  <a16:creationId xmlns:a16="http://schemas.microsoft.com/office/drawing/2014/main" id="{FD0F1135-F17A-C2E2-AA5C-164CC290B94A}"/>
                </a:ext>
              </a:extLst>
            </p:cNvPr>
            <p:cNvCxnSpPr>
              <a:cxnSpLocks/>
            </p:cNvCxnSpPr>
            <p:nvPr/>
          </p:nvCxnSpPr>
          <p:spPr>
            <a:xfrm>
              <a:off x="8580582" y="3956535"/>
              <a:ext cx="0" cy="432000"/>
            </a:xfrm>
            <a:prstGeom prst="straightConnector1">
              <a:avLst/>
            </a:prstGeom>
            <a:ln w="19050">
              <a:solidFill>
                <a:srgbClr val="0095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cto de flecha 152">
              <a:extLst>
                <a:ext uri="{FF2B5EF4-FFF2-40B4-BE49-F238E27FC236}">
                  <a16:creationId xmlns:a16="http://schemas.microsoft.com/office/drawing/2014/main" id="{4635658B-9129-99FB-941D-A47E3C132EE8}"/>
                </a:ext>
              </a:extLst>
            </p:cNvPr>
            <p:cNvCxnSpPr>
              <a:cxnSpLocks/>
            </p:cNvCxnSpPr>
            <p:nvPr/>
          </p:nvCxnSpPr>
          <p:spPr>
            <a:xfrm>
              <a:off x="8559890" y="2978062"/>
              <a:ext cx="0" cy="396000"/>
            </a:xfrm>
            <a:prstGeom prst="straightConnector1">
              <a:avLst/>
            </a:prstGeom>
            <a:ln w="19050">
              <a:solidFill>
                <a:srgbClr val="3DA1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85188620-81A5-8612-3B01-794C49A1354F}"/>
                </a:ext>
              </a:extLst>
            </p:cNvPr>
            <p:cNvSpPr txBox="1"/>
            <p:nvPr/>
          </p:nvSpPr>
          <p:spPr>
            <a:xfrm>
              <a:off x="8539857" y="3018958"/>
              <a:ext cx="739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10-12</a:t>
              </a:r>
              <a:endParaRPr lang="es-ES" sz="1100" b="1" baseline="-25000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9A116CAE-909A-DA79-4B87-5F698CE6326C}"/>
                </a:ext>
              </a:extLst>
            </p:cNvPr>
            <p:cNvSpPr txBox="1"/>
            <p:nvPr/>
          </p:nvSpPr>
          <p:spPr>
            <a:xfrm>
              <a:off x="7230112" y="3007787"/>
              <a:ext cx="739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16-50</a:t>
              </a:r>
              <a:r>
                <a:rPr lang="es-ES" sz="1100" b="1" baseline="30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1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endParaRPr lang="es-ES" sz="1100" b="1" baseline="-25000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cxnSp>
          <p:nvCxnSpPr>
            <p:cNvPr id="163" name="Conector recto de flecha 162">
              <a:extLst>
                <a:ext uri="{FF2B5EF4-FFF2-40B4-BE49-F238E27FC236}">
                  <a16:creationId xmlns:a16="http://schemas.microsoft.com/office/drawing/2014/main" id="{1F33839F-12DE-B870-D6BB-70AD750B9EF6}"/>
                </a:ext>
              </a:extLst>
            </p:cNvPr>
            <p:cNvCxnSpPr>
              <a:cxnSpLocks/>
            </p:cNvCxnSpPr>
            <p:nvPr/>
          </p:nvCxnSpPr>
          <p:spPr>
            <a:xfrm>
              <a:off x="7283447" y="2976258"/>
              <a:ext cx="0" cy="396000"/>
            </a:xfrm>
            <a:prstGeom prst="straightConnector1">
              <a:avLst/>
            </a:prstGeom>
            <a:ln w="19050">
              <a:solidFill>
                <a:srgbClr val="3DA1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uadroTexto 163">
              <a:extLst>
                <a:ext uri="{FF2B5EF4-FFF2-40B4-BE49-F238E27FC236}">
                  <a16:creationId xmlns:a16="http://schemas.microsoft.com/office/drawing/2014/main" id="{0DE9517F-01F5-F8A9-7ACD-A09C33DC600B}"/>
                </a:ext>
              </a:extLst>
            </p:cNvPr>
            <p:cNvSpPr txBox="1"/>
            <p:nvPr/>
          </p:nvSpPr>
          <p:spPr>
            <a:xfrm>
              <a:off x="6857923" y="4018267"/>
              <a:ext cx="503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166" name="Conector recto de flecha 165">
              <a:extLst>
                <a:ext uri="{FF2B5EF4-FFF2-40B4-BE49-F238E27FC236}">
                  <a16:creationId xmlns:a16="http://schemas.microsoft.com/office/drawing/2014/main" id="{03400BAD-F5AB-E3F4-2FE0-B9F8C5D2E590}"/>
                </a:ext>
              </a:extLst>
            </p:cNvPr>
            <p:cNvCxnSpPr>
              <a:cxnSpLocks/>
            </p:cNvCxnSpPr>
            <p:nvPr/>
          </p:nvCxnSpPr>
          <p:spPr>
            <a:xfrm>
              <a:off x="7314131" y="3965208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Imagen 172">
              <a:extLst>
                <a:ext uri="{FF2B5EF4-FFF2-40B4-BE49-F238E27FC236}">
                  <a16:creationId xmlns:a16="http://schemas.microsoft.com/office/drawing/2014/main" id="{5AE38F75-D3C7-A56B-4F8E-A1C75218C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016" y="3365777"/>
              <a:ext cx="697641" cy="720000"/>
            </a:xfrm>
            <a:prstGeom prst="rect">
              <a:avLst/>
            </a:prstGeom>
          </p:spPr>
        </p:pic>
        <p:pic>
          <p:nvPicPr>
            <p:cNvPr id="174" name="Imagen 173">
              <a:extLst>
                <a:ext uri="{FF2B5EF4-FFF2-40B4-BE49-F238E27FC236}">
                  <a16:creationId xmlns:a16="http://schemas.microsoft.com/office/drawing/2014/main" id="{27A70BFF-BB7A-7260-AB69-AE3DB8C5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0808" y="3376518"/>
              <a:ext cx="697641" cy="720000"/>
            </a:xfrm>
            <a:prstGeom prst="rect">
              <a:avLst/>
            </a:prstGeom>
          </p:spPr>
        </p:pic>
        <p:pic>
          <p:nvPicPr>
            <p:cNvPr id="175" name="Imagen 174">
              <a:extLst>
                <a:ext uri="{FF2B5EF4-FFF2-40B4-BE49-F238E27FC236}">
                  <a16:creationId xmlns:a16="http://schemas.microsoft.com/office/drawing/2014/main" id="{2585BE2D-E2BE-EE98-20EA-7957D9C6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249" y="3371433"/>
              <a:ext cx="697641" cy="720000"/>
            </a:xfrm>
            <a:prstGeom prst="rect">
              <a:avLst/>
            </a:prstGeom>
          </p:spPr>
        </p:pic>
        <p:pic>
          <p:nvPicPr>
            <p:cNvPr id="176" name="Imagen 175">
              <a:extLst>
                <a:ext uri="{FF2B5EF4-FFF2-40B4-BE49-F238E27FC236}">
                  <a16:creationId xmlns:a16="http://schemas.microsoft.com/office/drawing/2014/main" id="{51A45618-A77E-513A-D6E6-619A664AC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65" y="3371114"/>
              <a:ext cx="697641" cy="720000"/>
            </a:xfrm>
            <a:prstGeom prst="rect">
              <a:avLst/>
            </a:prstGeom>
          </p:spPr>
        </p:pic>
        <p:pic>
          <p:nvPicPr>
            <p:cNvPr id="177" name="Imagen 176">
              <a:extLst>
                <a:ext uri="{FF2B5EF4-FFF2-40B4-BE49-F238E27FC236}">
                  <a16:creationId xmlns:a16="http://schemas.microsoft.com/office/drawing/2014/main" id="{3B59FF39-1814-7F59-8A8C-8AFD7B8D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854" y="2396778"/>
              <a:ext cx="726377" cy="548415"/>
            </a:xfrm>
            <a:prstGeom prst="rect">
              <a:avLst/>
            </a:prstGeom>
          </p:spPr>
        </p:pic>
        <p:pic>
          <p:nvPicPr>
            <p:cNvPr id="178" name="Imagen 177">
              <a:extLst>
                <a:ext uri="{FF2B5EF4-FFF2-40B4-BE49-F238E27FC236}">
                  <a16:creationId xmlns:a16="http://schemas.microsoft.com/office/drawing/2014/main" id="{74D07614-45CE-4328-D07A-0A0781B3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0115" y="3373551"/>
              <a:ext cx="697641" cy="720000"/>
            </a:xfrm>
            <a:prstGeom prst="rect">
              <a:avLst/>
            </a:prstGeom>
          </p:spPr>
        </p:pic>
        <p:cxnSp>
          <p:nvCxnSpPr>
            <p:cNvPr id="179" name="Conector recto de flecha 178">
              <a:extLst>
                <a:ext uri="{FF2B5EF4-FFF2-40B4-BE49-F238E27FC236}">
                  <a16:creationId xmlns:a16="http://schemas.microsoft.com/office/drawing/2014/main" id="{B1025BC9-BFC5-2145-8555-423C64A439D0}"/>
                </a:ext>
              </a:extLst>
            </p:cNvPr>
            <p:cNvCxnSpPr>
              <a:cxnSpLocks/>
            </p:cNvCxnSpPr>
            <p:nvPr/>
          </p:nvCxnSpPr>
          <p:spPr>
            <a:xfrm>
              <a:off x="9709652" y="2984038"/>
              <a:ext cx="0" cy="396000"/>
            </a:xfrm>
            <a:prstGeom prst="straightConnector1">
              <a:avLst/>
            </a:prstGeom>
            <a:ln w="19050">
              <a:solidFill>
                <a:srgbClr val="3DA1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CuadroTexto 179">
              <a:extLst>
                <a:ext uri="{FF2B5EF4-FFF2-40B4-BE49-F238E27FC236}">
                  <a16:creationId xmlns:a16="http://schemas.microsoft.com/office/drawing/2014/main" id="{98BA9EF5-3746-B564-B4BB-E8DC8EF13BC4}"/>
                </a:ext>
              </a:extLst>
            </p:cNvPr>
            <p:cNvSpPr txBox="1"/>
            <p:nvPr/>
          </p:nvSpPr>
          <p:spPr>
            <a:xfrm>
              <a:off x="9771510" y="3020027"/>
              <a:ext cx="739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FF000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0,04</a:t>
              </a:r>
              <a:endParaRPr lang="es-ES" sz="1100" b="1" baseline="-25000" dirty="0">
                <a:solidFill>
                  <a:srgbClr val="FF0000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83" name="CuadroTexto 182">
              <a:extLst>
                <a:ext uri="{FF2B5EF4-FFF2-40B4-BE49-F238E27FC236}">
                  <a16:creationId xmlns:a16="http://schemas.microsoft.com/office/drawing/2014/main" id="{0C974F3D-76A8-652E-04E9-36C982993FF6}"/>
                </a:ext>
              </a:extLst>
            </p:cNvPr>
            <p:cNvSpPr txBox="1"/>
            <p:nvPr/>
          </p:nvSpPr>
          <p:spPr>
            <a:xfrm>
              <a:off x="3859139" y="1711004"/>
              <a:ext cx="6228972" cy="360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s-ES" sz="16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Gas Natural     Cemento       Amoníaco        Biomasa          Aire </a:t>
              </a: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r>
                <a:rPr lang="es-ES" sz="16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  <a:p>
              <a:endParaRPr lang="es-E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B87226E3-C77A-095D-3DDE-320241F08984}"/>
                </a:ext>
              </a:extLst>
            </p:cNvPr>
            <p:cNvSpPr txBox="1"/>
            <p:nvPr/>
          </p:nvSpPr>
          <p:spPr>
            <a:xfrm>
              <a:off x="9613803" y="1892508"/>
              <a:ext cx="741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4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</p:txBody>
        </p:sp>
        <p:cxnSp>
          <p:nvCxnSpPr>
            <p:cNvPr id="186" name="Conector recto 185">
              <a:extLst>
                <a:ext uri="{FF2B5EF4-FFF2-40B4-BE49-F238E27FC236}">
                  <a16:creationId xmlns:a16="http://schemas.microsoft.com/office/drawing/2014/main" id="{F736F7FA-9737-E5B9-2B4C-829C88E68DD7}"/>
                </a:ext>
              </a:extLst>
            </p:cNvPr>
            <p:cNvCxnSpPr>
              <a:cxnSpLocks/>
            </p:cNvCxnSpPr>
            <p:nvPr/>
          </p:nvCxnSpPr>
          <p:spPr>
            <a:xfrm>
              <a:off x="4049456" y="4429012"/>
              <a:ext cx="6166250" cy="0"/>
            </a:xfrm>
            <a:prstGeom prst="line">
              <a:avLst/>
            </a:prstGeom>
            <a:ln w="76200">
              <a:solidFill>
                <a:srgbClr val="009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cto de flecha 186">
              <a:extLst>
                <a:ext uri="{FF2B5EF4-FFF2-40B4-BE49-F238E27FC236}">
                  <a16:creationId xmlns:a16="http://schemas.microsoft.com/office/drawing/2014/main" id="{E8092D80-8EB3-0FA3-A2C6-93E22A519C32}"/>
                </a:ext>
              </a:extLst>
            </p:cNvPr>
            <p:cNvCxnSpPr>
              <a:cxnSpLocks/>
            </p:cNvCxnSpPr>
            <p:nvPr/>
          </p:nvCxnSpPr>
          <p:spPr>
            <a:xfrm>
              <a:off x="9745590" y="3958104"/>
              <a:ext cx="0" cy="432000"/>
            </a:xfrm>
            <a:prstGeom prst="straightConnector1">
              <a:avLst/>
            </a:prstGeom>
            <a:ln w="19050">
              <a:solidFill>
                <a:srgbClr val="0095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CuadroTexto 188">
              <a:extLst>
                <a:ext uri="{FF2B5EF4-FFF2-40B4-BE49-F238E27FC236}">
                  <a16:creationId xmlns:a16="http://schemas.microsoft.com/office/drawing/2014/main" id="{89583ECC-B067-1FEB-7426-1C8C1B35EF63}"/>
                </a:ext>
              </a:extLst>
            </p:cNvPr>
            <p:cNvSpPr txBox="1"/>
            <p:nvPr/>
          </p:nvSpPr>
          <p:spPr>
            <a:xfrm>
              <a:off x="9332850" y="4018116"/>
              <a:ext cx="5033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009541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solidFill>
                    <a:srgbClr val="009541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191" name="Conector recto de flecha 190">
              <a:extLst>
                <a:ext uri="{FF2B5EF4-FFF2-40B4-BE49-F238E27FC236}">
                  <a16:creationId xmlns:a16="http://schemas.microsoft.com/office/drawing/2014/main" id="{A6B669CE-D7BA-B878-23EC-B52981F5AD51}"/>
                </a:ext>
              </a:extLst>
            </p:cNvPr>
            <p:cNvCxnSpPr>
              <a:cxnSpLocks/>
            </p:cNvCxnSpPr>
            <p:nvPr/>
          </p:nvCxnSpPr>
          <p:spPr>
            <a:xfrm>
              <a:off x="4779630" y="4459510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cto de flecha 191">
              <a:extLst>
                <a:ext uri="{FF2B5EF4-FFF2-40B4-BE49-F238E27FC236}">
                  <a16:creationId xmlns:a16="http://schemas.microsoft.com/office/drawing/2014/main" id="{544B9CFE-62D7-8948-6ACE-9005135ED80D}"/>
                </a:ext>
              </a:extLst>
            </p:cNvPr>
            <p:cNvCxnSpPr>
              <a:cxnSpLocks/>
            </p:cNvCxnSpPr>
            <p:nvPr/>
          </p:nvCxnSpPr>
          <p:spPr>
            <a:xfrm>
              <a:off x="6063444" y="4459510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de flecha 192">
              <a:extLst>
                <a:ext uri="{FF2B5EF4-FFF2-40B4-BE49-F238E27FC236}">
                  <a16:creationId xmlns:a16="http://schemas.microsoft.com/office/drawing/2014/main" id="{745C2D7B-7170-7896-AE39-A7D50CC72196}"/>
                </a:ext>
              </a:extLst>
            </p:cNvPr>
            <p:cNvCxnSpPr>
              <a:cxnSpLocks/>
            </p:cNvCxnSpPr>
            <p:nvPr/>
          </p:nvCxnSpPr>
          <p:spPr>
            <a:xfrm>
              <a:off x="8577252" y="4450837"/>
              <a:ext cx="0" cy="432000"/>
            </a:xfrm>
            <a:prstGeom prst="straightConnector1">
              <a:avLst/>
            </a:prstGeom>
            <a:ln w="19050">
              <a:solidFill>
                <a:srgbClr val="0095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de flecha 193">
              <a:extLst>
                <a:ext uri="{FF2B5EF4-FFF2-40B4-BE49-F238E27FC236}">
                  <a16:creationId xmlns:a16="http://schemas.microsoft.com/office/drawing/2014/main" id="{84657A2A-3A76-C23B-5346-D2FD8C2776B0}"/>
                </a:ext>
              </a:extLst>
            </p:cNvPr>
            <p:cNvCxnSpPr>
              <a:cxnSpLocks/>
            </p:cNvCxnSpPr>
            <p:nvPr/>
          </p:nvCxnSpPr>
          <p:spPr>
            <a:xfrm>
              <a:off x="7310801" y="4459510"/>
              <a:ext cx="0" cy="4320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cto de flecha 195">
              <a:extLst>
                <a:ext uri="{FF2B5EF4-FFF2-40B4-BE49-F238E27FC236}">
                  <a16:creationId xmlns:a16="http://schemas.microsoft.com/office/drawing/2014/main" id="{E22CF72F-520B-6F4C-2C66-5642D12FDDE7}"/>
                </a:ext>
              </a:extLst>
            </p:cNvPr>
            <p:cNvCxnSpPr>
              <a:cxnSpLocks/>
            </p:cNvCxnSpPr>
            <p:nvPr/>
          </p:nvCxnSpPr>
          <p:spPr>
            <a:xfrm>
              <a:off x="9742260" y="4452406"/>
              <a:ext cx="0" cy="432000"/>
            </a:xfrm>
            <a:prstGeom prst="straightConnector1">
              <a:avLst/>
            </a:prstGeom>
            <a:ln w="19050">
              <a:solidFill>
                <a:srgbClr val="0095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CuadroTexto 196">
              <a:extLst>
                <a:ext uri="{FF2B5EF4-FFF2-40B4-BE49-F238E27FC236}">
                  <a16:creationId xmlns:a16="http://schemas.microsoft.com/office/drawing/2014/main" id="{A8B5D512-5320-C465-87DD-BA2B557ADE9C}"/>
                </a:ext>
              </a:extLst>
            </p:cNvPr>
            <p:cNvSpPr txBox="1"/>
            <p:nvPr/>
          </p:nvSpPr>
          <p:spPr>
            <a:xfrm>
              <a:off x="4049457" y="4922034"/>
              <a:ext cx="6367930" cy="360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             RCF                         </a:t>
              </a:r>
              <a:r>
                <a:rPr lang="es-ES" sz="1100" b="1" dirty="0" err="1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RCF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                       </a:t>
              </a:r>
              <a:r>
                <a:rPr lang="es-ES" sz="1100" b="1" dirty="0" err="1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RCF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                        </a:t>
              </a:r>
              <a:r>
                <a:rPr lang="es-ES" sz="1100" b="1" dirty="0" err="1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RCF</a:t>
              </a:r>
              <a:r>
                <a:rPr lang="es-ES" sz="11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                  RFNBO</a:t>
              </a:r>
              <a:endParaRPr lang="es-ES" sz="14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r>
                <a:rPr lang="es-ES" sz="16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  <a:p>
              <a:endParaRPr lang="es-E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Rectángulo 200">
              <a:extLst>
                <a:ext uri="{FF2B5EF4-FFF2-40B4-BE49-F238E27FC236}">
                  <a16:creationId xmlns:a16="http://schemas.microsoft.com/office/drawing/2014/main" id="{B72D3DB5-2A8C-1126-8394-A615AEE7F7E0}"/>
                </a:ext>
              </a:extLst>
            </p:cNvPr>
            <p:cNvSpPr/>
            <p:nvPr/>
          </p:nvSpPr>
          <p:spPr>
            <a:xfrm>
              <a:off x="3517581" y="1700011"/>
              <a:ext cx="4358681" cy="38205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CuadroTexto 205">
              <a:extLst>
                <a:ext uri="{FF2B5EF4-FFF2-40B4-BE49-F238E27FC236}">
                  <a16:creationId xmlns:a16="http://schemas.microsoft.com/office/drawing/2014/main" id="{EBCFDA2B-9D03-9795-17D9-E424A8F3FD28}"/>
                </a:ext>
              </a:extLst>
            </p:cNvPr>
            <p:cNvSpPr txBox="1"/>
            <p:nvPr/>
          </p:nvSpPr>
          <p:spPr>
            <a:xfrm rot="16200000">
              <a:off x="1687225" y="3367715"/>
              <a:ext cx="4088660" cy="360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s-ES" sz="16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  </a:t>
              </a:r>
              <a:r>
                <a:rPr lang="es-ES" sz="1600" b="1" dirty="0">
                  <a:solidFill>
                    <a:srgbClr val="FF0000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Hasta 2035, pendiente de aprobación</a:t>
              </a: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endParaRPr lang="es-ES" sz="16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  <a:p>
              <a:r>
                <a:rPr lang="es-ES" sz="1600" b="1" dirty="0">
                  <a:solidFill>
                    <a:srgbClr val="7F7F7F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  <a:p>
              <a:endParaRPr lang="es-E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D1176348-439B-8261-BB1C-D8D47333AD8C}"/>
              </a:ext>
            </a:extLst>
          </p:cNvPr>
          <p:cNvSpPr txBox="1"/>
          <p:nvPr/>
        </p:nvSpPr>
        <p:spPr>
          <a:xfrm>
            <a:off x="4761119" y="1178316"/>
            <a:ext cx="636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9640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Huella de carbono -70% sobre </a:t>
            </a:r>
            <a:r>
              <a:rPr lang="es-ES" dirty="0">
                <a:solidFill>
                  <a:srgbClr val="0095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 g CO</a:t>
            </a:r>
            <a:r>
              <a:rPr lang="es-ES" baseline="-25000" dirty="0">
                <a:solidFill>
                  <a:srgbClr val="0095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2e</a:t>
            </a:r>
            <a:r>
              <a:rPr lang="es-ES" dirty="0">
                <a:solidFill>
                  <a:srgbClr val="0095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/MJ H</a:t>
            </a:r>
            <a:r>
              <a:rPr lang="es-ES" baseline="-25000" dirty="0">
                <a:solidFill>
                  <a:srgbClr val="0095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s-ES" dirty="0">
                <a:solidFill>
                  <a:srgbClr val="0095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s-ES" b="1" dirty="0">
              <a:solidFill>
                <a:srgbClr val="009640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808660-2DA6-0BD9-B286-C1C3BD2458FE}"/>
              </a:ext>
            </a:extLst>
          </p:cNvPr>
          <p:cNvSpPr/>
          <p:nvPr/>
        </p:nvSpPr>
        <p:spPr>
          <a:xfrm>
            <a:off x="13703" y="-3760"/>
            <a:ext cx="3917198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537E9-8744-4D0A-972B-CCF9A262341A}"/>
              </a:ext>
            </a:extLst>
          </p:cNvPr>
          <p:cNvSpPr txBox="1"/>
          <p:nvPr/>
        </p:nvSpPr>
        <p:spPr>
          <a:xfrm>
            <a:off x="306493" y="2199654"/>
            <a:ext cx="273409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CO</a:t>
            </a:r>
            <a:r>
              <a:rPr lang="es-ES" sz="4800" spc="-150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s-ES" sz="4800" spc="-1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s-ES" sz="4800" spc="-15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endParaRPr lang="es-ES" sz="4800" spc="-1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BE626F-C4E6-A482-5115-B53A4ECA9114}"/>
              </a:ext>
            </a:extLst>
          </p:cNvPr>
          <p:cNvSpPr/>
          <p:nvPr/>
        </p:nvSpPr>
        <p:spPr>
          <a:xfrm>
            <a:off x="4069521" y="1065229"/>
            <a:ext cx="8006215" cy="4864231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7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1808660-2DA6-0BD9-B286-C1C3BD2458FE}"/>
              </a:ext>
            </a:extLst>
          </p:cNvPr>
          <p:cNvSpPr/>
          <p:nvPr/>
        </p:nvSpPr>
        <p:spPr>
          <a:xfrm>
            <a:off x="13703" y="-3760"/>
            <a:ext cx="3917198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537E9-8744-4D0A-972B-CCF9A262341A}"/>
              </a:ext>
            </a:extLst>
          </p:cNvPr>
          <p:cNvSpPr txBox="1"/>
          <p:nvPr/>
        </p:nvSpPr>
        <p:spPr>
          <a:xfrm>
            <a:off x="306493" y="2199654"/>
            <a:ext cx="356951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Balances elementales</a:t>
            </a:r>
            <a:r>
              <a:rPr lang="es-ES" sz="4800" spc="-150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A696A82-3BA2-3B55-14F7-A34EAE10DBF9}"/>
              </a:ext>
            </a:extLst>
          </p:cNvPr>
          <p:cNvSpPr/>
          <p:nvPr/>
        </p:nvSpPr>
        <p:spPr>
          <a:xfrm>
            <a:off x="7628843" y="1675156"/>
            <a:ext cx="1656000" cy="828000"/>
          </a:xfrm>
          <a:prstGeom prst="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3DA13E"/>
                </a:solidFill>
              </a:rPr>
              <a:t>1t H</a:t>
            </a:r>
            <a:r>
              <a:rPr lang="es-ES" sz="2800" baseline="-25000" dirty="0">
                <a:solidFill>
                  <a:srgbClr val="3DA13E"/>
                </a:solidFill>
              </a:rPr>
              <a:t>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6D0A5A-AB56-1F33-0820-91EACE13905F}"/>
              </a:ext>
            </a:extLst>
          </p:cNvPr>
          <p:cNvSpPr txBox="1"/>
          <p:nvPr/>
        </p:nvSpPr>
        <p:spPr>
          <a:xfrm>
            <a:off x="4919287" y="1689171"/>
            <a:ext cx="2579627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Electricidad 52MWh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3DA13E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9F73377-6860-951E-287C-09C924DA0FF0}"/>
              </a:ext>
            </a:extLst>
          </p:cNvPr>
          <p:cNvSpPr/>
          <p:nvPr/>
        </p:nvSpPr>
        <p:spPr>
          <a:xfrm>
            <a:off x="7005424" y="2170001"/>
            <a:ext cx="61707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695A5B-08D7-9CB5-40E3-0D1BB9CF1C35}"/>
              </a:ext>
            </a:extLst>
          </p:cNvPr>
          <p:cNvSpPr txBox="1"/>
          <p:nvPr/>
        </p:nvSpPr>
        <p:spPr>
          <a:xfrm>
            <a:off x="5413711" y="2133902"/>
            <a:ext cx="2020208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Agua bruta 14t</a:t>
            </a:r>
            <a:endParaRPr lang="es-ES" sz="1600" b="1" baseline="30000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sz="1600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D0E8513-C0C8-98EE-4F9F-D69A59FF5E41}"/>
              </a:ext>
            </a:extLst>
          </p:cNvPr>
          <p:cNvSpPr/>
          <p:nvPr/>
        </p:nvSpPr>
        <p:spPr>
          <a:xfrm rot="16200000">
            <a:off x="8152350" y="1283323"/>
            <a:ext cx="468000" cy="308535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5C2B90-05EE-4C36-707E-7C7D88F61E85}"/>
              </a:ext>
            </a:extLst>
          </p:cNvPr>
          <p:cNvSpPr txBox="1"/>
          <p:nvPr/>
        </p:nvSpPr>
        <p:spPr>
          <a:xfrm>
            <a:off x="7887274" y="827057"/>
            <a:ext cx="1797204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O</a:t>
            </a:r>
            <a:r>
              <a:rPr lang="es-ES" sz="1600" b="1" baseline="-25000" dirty="0">
                <a:solidFill>
                  <a:srgbClr val="7F7F7F"/>
                </a:solidFill>
                <a:ea typeface="ＭＳ Ｐゴシック" pitchFamily="34" charset="-128"/>
              </a:rPr>
              <a:t>2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 8t</a:t>
            </a: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26B8570-3618-1E21-8C9E-006CDB0DED25}"/>
              </a:ext>
            </a:extLst>
          </p:cNvPr>
          <p:cNvSpPr/>
          <p:nvPr/>
        </p:nvSpPr>
        <p:spPr>
          <a:xfrm>
            <a:off x="7011462" y="1742937"/>
            <a:ext cx="61707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FFA17F0-1035-265C-E670-E40AA1A41745}"/>
              </a:ext>
            </a:extLst>
          </p:cNvPr>
          <p:cNvSpPr/>
          <p:nvPr/>
        </p:nvSpPr>
        <p:spPr>
          <a:xfrm>
            <a:off x="6631925" y="3342199"/>
            <a:ext cx="1548000" cy="828000"/>
          </a:xfrm>
          <a:prstGeom prst="rect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7F7F7F"/>
                </a:solidFill>
              </a:rPr>
              <a:t>0,18t H</a:t>
            </a:r>
            <a:r>
              <a:rPr lang="es-ES" sz="2800" baseline="-25000" dirty="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5F19B-152C-5A50-FC7D-54D74E4822BD}"/>
              </a:ext>
            </a:extLst>
          </p:cNvPr>
          <p:cNvSpPr txBox="1"/>
          <p:nvPr/>
        </p:nvSpPr>
        <p:spPr>
          <a:xfrm>
            <a:off x="3922368" y="3356214"/>
            <a:ext cx="2407937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Electricidad 10MWh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3DA13E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4BC643D7-17F2-5A9A-9483-43C57F6C0B1C}"/>
              </a:ext>
            </a:extLst>
          </p:cNvPr>
          <p:cNvSpPr/>
          <p:nvPr/>
        </p:nvSpPr>
        <p:spPr>
          <a:xfrm>
            <a:off x="6019138" y="3837044"/>
            <a:ext cx="576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2AFD4F-86A6-7AE3-0885-D4ED40B1AD1A}"/>
              </a:ext>
            </a:extLst>
          </p:cNvPr>
          <p:cNvSpPr txBox="1"/>
          <p:nvPr/>
        </p:nvSpPr>
        <p:spPr>
          <a:xfrm>
            <a:off x="4350690" y="3800945"/>
            <a:ext cx="1885751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Agua bruta 2,7t</a:t>
            </a:r>
            <a:endParaRPr lang="es-ES" sz="1600" b="1" baseline="30000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sz="1600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2F5FD04-4360-B089-B5A2-93EBCE880F51}"/>
              </a:ext>
            </a:extLst>
          </p:cNvPr>
          <p:cNvSpPr/>
          <p:nvPr/>
        </p:nvSpPr>
        <p:spPr>
          <a:xfrm rot="16200000">
            <a:off x="7145164" y="2960634"/>
            <a:ext cx="468000" cy="288000"/>
          </a:xfrm>
          <a:prstGeom prst="rightArrow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8D4234-2F7D-74C9-C8E7-AC6B94030A4B}"/>
              </a:ext>
            </a:extLst>
          </p:cNvPr>
          <p:cNvSpPr txBox="1"/>
          <p:nvPr/>
        </p:nvSpPr>
        <p:spPr>
          <a:xfrm>
            <a:off x="6809959" y="2529373"/>
            <a:ext cx="1008000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O</a:t>
            </a:r>
            <a:r>
              <a:rPr lang="es-ES" sz="1600" b="1" baseline="-25000" dirty="0">
                <a:solidFill>
                  <a:srgbClr val="7F7F7F"/>
                </a:solidFill>
                <a:ea typeface="ＭＳ Ｐゴシック" pitchFamily="34" charset="-128"/>
              </a:rPr>
              <a:t>2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 1,4t</a:t>
            </a: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F6A37EF-A915-0584-8EF5-8CDB054BC15C}"/>
              </a:ext>
            </a:extLst>
          </p:cNvPr>
          <p:cNvSpPr/>
          <p:nvPr/>
        </p:nvSpPr>
        <p:spPr>
          <a:xfrm>
            <a:off x="6014543" y="3409980"/>
            <a:ext cx="576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6C16E99-C8C0-C054-7080-1A83307DC1ED}"/>
              </a:ext>
            </a:extLst>
          </p:cNvPr>
          <p:cNvSpPr/>
          <p:nvPr/>
        </p:nvSpPr>
        <p:spPr>
          <a:xfrm>
            <a:off x="8779104" y="3349634"/>
            <a:ext cx="1656000" cy="828000"/>
          </a:xfrm>
          <a:prstGeom prst="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3DA13E"/>
                </a:solidFill>
              </a:rPr>
              <a:t>1t NH</a:t>
            </a:r>
            <a:r>
              <a:rPr lang="es-ES" sz="2800" baseline="-25000" dirty="0">
                <a:solidFill>
                  <a:srgbClr val="3DA13E"/>
                </a:solidFill>
              </a:rPr>
              <a:t>3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13C49A01-C78E-09AC-B49A-E45A1744E11B}"/>
              </a:ext>
            </a:extLst>
          </p:cNvPr>
          <p:cNvSpPr/>
          <p:nvPr/>
        </p:nvSpPr>
        <p:spPr>
          <a:xfrm>
            <a:off x="8185129" y="3619634"/>
            <a:ext cx="576000" cy="288000"/>
          </a:xfrm>
          <a:prstGeom prst="rightArrow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EBDD5F1B-C276-F6D3-114F-6F7BD7D6C2F0}"/>
              </a:ext>
            </a:extLst>
          </p:cNvPr>
          <p:cNvSpPr/>
          <p:nvPr/>
        </p:nvSpPr>
        <p:spPr>
          <a:xfrm rot="5400000">
            <a:off x="9330863" y="2973821"/>
            <a:ext cx="468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8C3CA7-1EA8-9F50-93EC-C974368E37DF}"/>
              </a:ext>
            </a:extLst>
          </p:cNvPr>
          <p:cNvSpPr txBox="1"/>
          <p:nvPr/>
        </p:nvSpPr>
        <p:spPr>
          <a:xfrm>
            <a:off x="9060863" y="2551462"/>
            <a:ext cx="1008000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N</a:t>
            </a:r>
            <a:r>
              <a:rPr lang="es-ES" sz="1600" b="1" baseline="-25000" dirty="0">
                <a:solidFill>
                  <a:srgbClr val="7F7F7F"/>
                </a:solidFill>
                <a:ea typeface="ＭＳ Ｐゴシック" pitchFamily="34" charset="-128"/>
              </a:rPr>
              <a:t>2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 0,8t</a:t>
            </a: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B6F3C5C-B956-890F-F1CD-23B41588F93E}"/>
              </a:ext>
            </a:extLst>
          </p:cNvPr>
          <p:cNvSpPr txBox="1"/>
          <p:nvPr/>
        </p:nvSpPr>
        <p:spPr>
          <a:xfrm>
            <a:off x="127591" y="5502467"/>
            <a:ext cx="3785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*Aproximados, base estequiométrica, electricidad </a:t>
            </a:r>
            <a:r>
              <a:rPr kumimoji="0" lang="es-ES" sz="16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necesaria exclusivamente para hidrógeno, </a:t>
            </a:r>
            <a:r>
              <a:rPr kumimoji="0" lang="es-ES" sz="16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una cifra decimal, balances térmicos omitidos</a:t>
            </a:r>
          </a:p>
          <a:p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5133BAE-21F1-1291-5D4A-E9AB2A139DC2}"/>
              </a:ext>
            </a:extLst>
          </p:cNvPr>
          <p:cNvSpPr/>
          <p:nvPr/>
        </p:nvSpPr>
        <p:spPr>
          <a:xfrm>
            <a:off x="6663138" y="5081032"/>
            <a:ext cx="1548000" cy="828000"/>
          </a:xfrm>
          <a:prstGeom prst="rect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7F7F7F"/>
                </a:solidFill>
              </a:rPr>
              <a:t>0,19t H</a:t>
            </a:r>
            <a:r>
              <a:rPr lang="es-ES" sz="2800" baseline="-25000" dirty="0">
                <a:solidFill>
                  <a:srgbClr val="7F7F7F"/>
                </a:solidFill>
              </a:rPr>
              <a:t>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65C0725-742C-2347-17B5-DFA8ED6AC068}"/>
              </a:ext>
            </a:extLst>
          </p:cNvPr>
          <p:cNvSpPr txBox="1"/>
          <p:nvPr/>
        </p:nvSpPr>
        <p:spPr>
          <a:xfrm>
            <a:off x="3953581" y="5095047"/>
            <a:ext cx="2407937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Electricidad 10MWh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3DA13E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66E6F53C-CDD1-DC07-322A-8C0C951F41DE}"/>
              </a:ext>
            </a:extLst>
          </p:cNvPr>
          <p:cNvSpPr/>
          <p:nvPr/>
        </p:nvSpPr>
        <p:spPr>
          <a:xfrm>
            <a:off x="6050351" y="5575877"/>
            <a:ext cx="576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B71AED9-9D4A-CD9F-E2EF-613796D4DDFF}"/>
              </a:ext>
            </a:extLst>
          </p:cNvPr>
          <p:cNvSpPr txBox="1"/>
          <p:nvPr/>
        </p:nvSpPr>
        <p:spPr>
          <a:xfrm>
            <a:off x="4381903" y="5539778"/>
            <a:ext cx="1885751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Agua bruta 2,7t</a:t>
            </a:r>
            <a:endParaRPr lang="es-ES" sz="1600" b="1" baseline="30000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sz="1600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65" name="Flecha: a la derecha 64">
            <a:extLst>
              <a:ext uri="{FF2B5EF4-FFF2-40B4-BE49-F238E27FC236}">
                <a16:creationId xmlns:a16="http://schemas.microsoft.com/office/drawing/2014/main" id="{04EEBFA1-02FC-9F5A-98D5-F31D9D3A3963}"/>
              </a:ext>
            </a:extLst>
          </p:cNvPr>
          <p:cNvSpPr/>
          <p:nvPr/>
        </p:nvSpPr>
        <p:spPr>
          <a:xfrm rot="16200000">
            <a:off x="7176377" y="4699467"/>
            <a:ext cx="468000" cy="288000"/>
          </a:xfrm>
          <a:prstGeom prst="rightArrow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FD5219F-B79A-23DD-9568-7D3D83CC90B4}"/>
              </a:ext>
            </a:extLst>
          </p:cNvPr>
          <p:cNvSpPr txBox="1"/>
          <p:nvPr/>
        </p:nvSpPr>
        <p:spPr>
          <a:xfrm>
            <a:off x="6875164" y="4265417"/>
            <a:ext cx="1008000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O</a:t>
            </a:r>
            <a:r>
              <a:rPr lang="es-ES" sz="1600" b="1" baseline="-25000" dirty="0">
                <a:solidFill>
                  <a:srgbClr val="7F7F7F"/>
                </a:solidFill>
                <a:ea typeface="ＭＳ Ｐゴシック" pitchFamily="34" charset="-128"/>
              </a:rPr>
              <a:t>2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 1,4t</a:t>
            </a: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67" name="Flecha: a la derecha 66">
            <a:extLst>
              <a:ext uri="{FF2B5EF4-FFF2-40B4-BE49-F238E27FC236}">
                <a16:creationId xmlns:a16="http://schemas.microsoft.com/office/drawing/2014/main" id="{B980A3D0-F9BD-3878-0146-8CD05DB672FD}"/>
              </a:ext>
            </a:extLst>
          </p:cNvPr>
          <p:cNvSpPr/>
          <p:nvPr/>
        </p:nvSpPr>
        <p:spPr>
          <a:xfrm>
            <a:off x="6045756" y="5148813"/>
            <a:ext cx="576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D5150CD-7EBD-48AB-FD91-612C4EC83EF9}"/>
              </a:ext>
            </a:extLst>
          </p:cNvPr>
          <p:cNvSpPr/>
          <p:nvPr/>
        </p:nvSpPr>
        <p:spPr>
          <a:xfrm>
            <a:off x="8810318" y="5088467"/>
            <a:ext cx="1656000" cy="828000"/>
          </a:xfrm>
          <a:prstGeom prst="rect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3DA13E"/>
                </a:solidFill>
              </a:rPr>
              <a:t>1t CH</a:t>
            </a:r>
            <a:r>
              <a:rPr lang="es-ES" sz="2800" baseline="-25000" dirty="0">
                <a:solidFill>
                  <a:srgbClr val="3DA13E"/>
                </a:solidFill>
              </a:rPr>
              <a:t>3</a:t>
            </a:r>
            <a:r>
              <a:rPr lang="es-ES" sz="2800" dirty="0">
                <a:solidFill>
                  <a:srgbClr val="3DA13E"/>
                </a:solidFill>
              </a:rPr>
              <a:t>OH</a:t>
            </a:r>
            <a:endParaRPr lang="es-ES" sz="2800" baseline="-25000" dirty="0">
              <a:solidFill>
                <a:srgbClr val="3DA13E"/>
              </a:solidFill>
            </a:endParaRPr>
          </a:p>
        </p:txBody>
      </p:sp>
      <p:sp>
        <p:nvSpPr>
          <p:cNvPr id="69" name="Flecha: a la derecha 68">
            <a:extLst>
              <a:ext uri="{FF2B5EF4-FFF2-40B4-BE49-F238E27FC236}">
                <a16:creationId xmlns:a16="http://schemas.microsoft.com/office/drawing/2014/main" id="{66C415C0-AAF5-31FA-53FF-C6F117628801}"/>
              </a:ext>
            </a:extLst>
          </p:cNvPr>
          <p:cNvSpPr/>
          <p:nvPr/>
        </p:nvSpPr>
        <p:spPr>
          <a:xfrm>
            <a:off x="8216342" y="5358467"/>
            <a:ext cx="576000" cy="288000"/>
          </a:xfrm>
          <a:prstGeom prst="rightArrow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Flecha: a la derecha 69">
            <a:extLst>
              <a:ext uri="{FF2B5EF4-FFF2-40B4-BE49-F238E27FC236}">
                <a16:creationId xmlns:a16="http://schemas.microsoft.com/office/drawing/2014/main" id="{E145FACB-9831-6569-F06C-DF5F50061C02}"/>
              </a:ext>
            </a:extLst>
          </p:cNvPr>
          <p:cNvSpPr/>
          <p:nvPr/>
        </p:nvSpPr>
        <p:spPr>
          <a:xfrm rot="5400000">
            <a:off x="9362076" y="4712654"/>
            <a:ext cx="468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A5F99012-0833-8FE0-68D6-6055E43BCA3D}"/>
              </a:ext>
            </a:extLst>
          </p:cNvPr>
          <p:cNvSpPr txBox="1"/>
          <p:nvPr/>
        </p:nvSpPr>
        <p:spPr>
          <a:xfrm>
            <a:off x="9092076" y="4290295"/>
            <a:ext cx="1008000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CO</a:t>
            </a:r>
            <a:r>
              <a:rPr lang="es-ES" sz="1600" b="1" baseline="-25000" dirty="0">
                <a:solidFill>
                  <a:srgbClr val="7F7F7F"/>
                </a:solidFill>
                <a:ea typeface="ＭＳ Ｐゴシック" pitchFamily="34" charset="-128"/>
              </a:rPr>
              <a:t>2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 1,4t</a:t>
            </a: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72" name="Flecha: a la derecha 71">
            <a:extLst>
              <a:ext uri="{FF2B5EF4-FFF2-40B4-BE49-F238E27FC236}">
                <a16:creationId xmlns:a16="http://schemas.microsoft.com/office/drawing/2014/main" id="{83908E1B-4E80-B7BB-F85D-17129BB88B5D}"/>
              </a:ext>
            </a:extLst>
          </p:cNvPr>
          <p:cNvSpPr/>
          <p:nvPr/>
        </p:nvSpPr>
        <p:spPr>
          <a:xfrm rot="5400000">
            <a:off x="9355104" y="6024467"/>
            <a:ext cx="504000" cy="288000"/>
          </a:xfrm>
          <a:prstGeom prst="rightArrow">
            <a:avLst/>
          </a:prstGeom>
          <a:noFill/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4D7097AE-B69B-2590-DEA4-124424E256C8}"/>
              </a:ext>
            </a:extLst>
          </p:cNvPr>
          <p:cNvSpPr txBox="1"/>
          <p:nvPr/>
        </p:nvSpPr>
        <p:spPr>
          <a:xfrm>
            <a:off x="9523442" y="5929555"/>
            <a:ext cx="1885751" cy="3601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  </a:t>
            </a:r>
            <a:r>
              <a:rPr lang="es-ES" sz="1600" b="1" dirty="0">
                <a:solidFill>
                  <a:srgbClr val="7F7F7F"/>
                </a:solidFill>
                <a:ea typeface="ＭＳ Ｐゴシック" pitchFamily="34" charset="-128"/>
              </a:rPr>
              <a:t>Agua 0,6t</a:t>
            </a:r>
            <a:endParaRPr lang="es-ES" sz="1600" b="1" baseline="30000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sz="1600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r>
              <a:rPr lang="es-ES" sz="1800" b="1" dirty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  <a:endParaRPr lang="es-ES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6AB41D52-4EA6-5910-CB09-E87A1B21E52E}"/>
              </a:ext>
            </a:extLst>
          </p:cNvPr>
          <p:cNvSpPr/>
          <p:nvPr/>
        </p:nvSpPr>
        <p:spPr>
          <a:xfrm>
            <a:off x="4069520" y="879307"/>
            <a:ext cx="7647559" cy="5843275"/>
          </a:xfrm>
          <a:prstGeom prst="roundRect">
            <a:avLst>
              <a:gd name="adj" fmla="val 0"/>
            </a:avLst>
          </a:prstGeom>
          <a:solidFill>
            <a:srgbClr val="009640">
              <a:alpha val="12000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1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4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226224" y="3238499"/>
              <a:ext cx="8240940" cy="156966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Factores económicos y geopolíticos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5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ECB0D41-0AFE-DA5D-4C34-32C08B18B96B}"/>
              </a:ext>
            </a:extLst>
          </p:cNvPr>
          <p:cNvCxnSpPr>
            <a:cxnSpLocks/>
          </p:cNvCxnSpPr>
          <p:nvPr/>
        </p:nvCxnSpPr>
        <p:spPr>
          <a:xfrm flipV="1">
            <a:off x="7184351" y="4702329"/>
            <a:ext cx="3642190" cy="17883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A8BC2E81-0985-4EFB-BA5C-8FB6B9350D82}"/>
              </a:ext>
            </a:extLst>
          </p:cNvPr>
          <p:cNvSpPr/>
          <p:nvPr/>
        </p:nvSpPr>
        <p:spPr>
          <a:xfrm>
            <a:off x="838181" y="1287463"/>
            <a:ext cx="5148000" cy="5148000"/>
          </a:xfrm>
          <a:prstGeom prst="rect">
            <a:avLst/>
          </a:prstGeom>
          <a:solidFill>
            <a:srgbClr val="FFFFFF"/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78AB1CB-DBC2-7C88-BC3D-47692DB7BF7B}"/>
              </a:ext>
            </a:extLst>
          </p:cNvPr>
          <p:cNvSpPr/>
          <p:nvPr/>
        </p:nvSpPr>
        <p:spPr>
          <a:xfrm flipH="1">
            <a:off x="838192" y="1282206"/>
            <a:ext cx="10366015" cy="5148000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50A94C4-2925-782C-1378-A8CAF5024379}"/>
              </a:ext>
            </a:extLst>
          </p:cNvPr>
          <p:cNvSpPr/>
          <p:nvPr/>
        </p:nvSpPr>
        <p:spPr>
          <a:xfrm>
            <a:off x="5986181" y="1281000"/>
            <a:ext cx="5415109" cy="5148000"/>
          </a:xfrm>
          <a:prstGeom prst="rect">
            <a:avLst/>
          </a:prstGeom>
          <a:solidFill>
            <a:srgbClr val="FFFFFF"/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7A6A5E0-3FD5-482D-81F8-E47468DC7463}"/>
              </a:ext>
            </a:extLst>
          </p:cNvPr>
          <p:cNvSpPr/>
          <p:nvPr/>
        </p:nvSpPr>
        <p:spPr>
          <a:xfrm>
            <a:off x="1577403" y="5263451"/>
            <a:ext cx="4029078" cy="1004719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Electrolizador  50 MW, 52 kWh/kg H</a:t>
            </a:r>
            <a:r>
              <a:rPr lang="es-ES" sz="1600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Electricidad   FV 33 - 40 €/</a:t>
            </a:r>
            <a:r>
              <a:rPr lang="es-ES" sz="1600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r>
              <a:rPr lang="es-ES" sz="16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lvl="3">
              <a:buClr>
                <a:srgbClr val="009640"/>
              </a:buClr>
            </a:pPr>
            <a:r>
              <a:rPr lang="es-ES" sz="16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W: 38 - 50 €/</a:t>
            </a:r>
            <a:r>
              <a:rPr lang="es-ES" sz="1600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MWh</a:t>
            </a:r>
            <a:r>
              <a:rPr lang="es-ES" sz="16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baseline="-25000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F19A55-04F4-424C-A7EF-D61C3E1D6240}"/>
              </a:ext>
            </a:extLst>
          </p:cNvPr>
          <p:cNvSpPr txBox="1"/>
          <p:nvPr/>
        </p:nvSpPr>
        <p:spPr>
          <a:xfrm>
            <a:off x="7347560" y="6446990"/>
            <a:ext cx="495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Adaptado de PWC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9A3057F-1564-DE2E-915E-7D4CF5ED9049}"/>
              </a:ext>
            </a:extLst>
          </p:cNvPr>
          <p:cNvGrpSpPr/>
          <p:nvPr/>
        </p:nvGrpSpPr>
        <p:grpSpPr>
          <a:xfrm>
            <a:off x="1496634" y="1528731"/>
            <a:ext cx="4184279" cy="883796"/>
            <a:chOff x="481695" y="1380951"/>
            <a:chExt cx="4184279" cy="88379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BC63393-36F8-C921-4CC8-38B6FFB13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369" y="1380951"/>
              <a:ext cx="955751" cy="850571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05616D5-98FE-37A1-2CB4-03601BFBB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695" y="1659597"/>
              <a:ext cx="396000" cy="409049"/>
            </a:xfrm>
            <a:prstGeom prst="ellipse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EB40574-5BF2-3354-0015-69922494D173}"/>
                </a:ext>
              </a:extLst>
            </p:cNvPr>
            <p:cNvSpPr/>
            <p:nvPr/>
          </p:nvSpPr>
          <p:spPr>
            <a:xfrm>
              <a:off x="2699279" y="1591346"/>
              <a:ext cx="1966695" cy="673401"/>
            </a:xfrm>
            <a:prstGeom prst="roundRect">
              <a:avLst/>
            </a:prstGeom>
            <a:solidFill>
              <a:srgbClr val="009640">
                <a:alpha val="10196"/>
              </a:srgb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s-ES" sz="16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FV: 1700 h/a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F1BB4E-8FCB-319F-2C55-B0EE561AD026}"/>
              </a:ext>
            </a:extLst>
          </p:cNvPr>
          <p:cNvGrpSpPr/>
          <p:nvPr/>
        </p:nvGrpSpPr>
        <p:grpSpPr>
          <a:xfrm>
            <a:off x="1486555" y="2835949"/>
            <a:ext cx="4246208" cy="850571"/>
            <a:chOff x="492880" y="2688169"/>
            <a:chExt cx="4246208" cy="8505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1AEE643-9BA9-FDF4-8CD5-E3F59D893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505" y="2688169"/>
              <a:ext cx="955751" cy="85057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8000"/>
              </a:schemeClr>
            </a:solidFill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5BC0212-9CD8-C928-6A10-844255B60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2880" y="3040390"/>
              <a:ext cx="396000" cy="409049"/>
            </a:xfrm>
            <a:prstGeom prst="ellipse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EA8DCEA-6A7D-7B03-463B-B521D66E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256" y="2711589"/>
              <a:ext cx="910398" cy="803730"/>
            </a:xfrm>
            <a:prstGeom prst="rect">
              <a:avLst/>
            </a:prstGeom>
          </p:spPr>
        </p:pic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C8A90443-3A68-4299-3A5F-C1F9642B126F}"/>
                </a:ext>
              </a:extLst>
            </p:cNvPr>
            <p:cNvSpPr/>
            <p:nvPr/>
          </p:nvSpPr>
          <p:spPr>
            <a:xfrm>
              <a:off x="2772393" y="2853628"/>
              <a:ext cx="1966695" cy="673401"/>
            </a:xfrm>
            <a:prstGeom prst="roundRect">
              <a:avLst/>
            </a:prstGeom>
            <a:solidFill>
              <a:srgbClr val="009640">
                <a:alpha val="10196"/>
              </a:srgbClr>
            </a:solidFill>
          </p:spPr>
          <p:txBody>
            <a:bodyPr wrap="square" bIns="0" anchor="b">
              <a:noAutofit/>
            </a:bodyPr>
            <a:lstStyle/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s-ES" sz="16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s-ES" sz="16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FV+W: 2940 h/a</a:t>
              </a:r>
            </a:p>
            <a:p>
              <a:pPr algn="ctr"/>
              <a:r>
                <a:rPr lang="es-ES" sz="1600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s-ES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2FBEF9E-B121-E8E6-F15A-A0580427FF2C}"/>
              </a:ext>
            </a:extLst>
          </p:cNvPr>
          <p:cNvGrpSpPr/>
          <p:nvPr/>
        </p:nvGrpSpPr>
        <p:grpSpPr>
          <a:xfrm>
            <a:off x="1538200" y="4251480"/>
            <a:ext cx="4142715" cy="673401"/>
            <a:chOff x="523257" y="4103700"/>
            <a:chExt cx="4142715" cy="673401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C5E614E-2AE2-3AA4-3900-85000D9A0D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257" y="4279436"/>
              <a:ext cx="396000" cy="409049"/>
            </a:xfrm>
            <a:prstGeom prst="ellipse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27D0FF31-EA91-AC58-5033-BD98FBA92898}"/>
                </a:ext>
              </a:extLst>
            </p:cNvPr>
            <p:cNvSpPr/>
            <p:nvPr/>
          </p:nvSpPr>
          <p:spPr>
            <a:xfrm>
              <a:off x="2699277" y="4103700"/>
              <a:ext cx="1966695" cy="673401"/>
            </a:xfrm>
            <a:prstGeom prst="roundRect">
              <a:avLst/>
            </a:prstGeom>
            <a:solidFill>
              <a:srgbClr val="009640">
                <a:alpha val="10196"/>
              </a:srgbClr>
            </a:solidFill>
          </p:spPr>
          <p:txBody>
            <a:bodyPr wrap="square" anchor="ctr">
              <a:noAutofit/>
            </a:bodyPr>
            <a:lstStyle/>
            <a:p>
              <a:pPr algn="ctr"/>
              <a:endPara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s-ES" sz="1600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FV: 8000 h/a</a:t>
              </a:r>
            </a:p>
            <a:p>
              <a:pPr algn="ctr"/>
              <a:r>
                <a:rPr lang="es-ES" sz="1600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s-ES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9BADB01-395A-7627-2618-E05442EDCEF8}"/>
              </a:ext>
            </a:extLst>
          </p:cNvPr>
          <p:cNvCxnSpPr>
            <a:cxnSpLocks/>
          </p:cNvCxnSpPr>
          <p:nvPr/>
        </p:nvCxnSpPr>
        <p:spPr>
          <a:xfrm flipH="1">
            <a:off x="7014938" y="5720329"/>
            <a:ext cx="3879698" cy="0"/>
          </a:xfrm>
          <a:prstGeom prst="line">
            <a:avLst/>
          </a:prstGeom>
          <a:ln w="1905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C59EA2E-C4B7-F9A3-8B81-D5417404BCF6}"/>
              </a:ext>
            </a:extLst>
          </p:cNvPr>
          <p:cNvCxnSpPr/>
          <p:nvPr/>
        </p:nvCxnSpPr>
        <p:spPr>
          <a:xfrm>
            <a:off x="7040159" y="5402632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E189BEF-3811-97CA-6A5A-D059375C0FB5}"/>
              </a:ext>
            </a:extLst>
          </p:cNvPr>
          <p:cNvSpPr txBox="1"/>
          <p:nvPr/>
        </p:nvSpPr>
        <p:spPr>
          <a:xfrm>
            <a:off x="6970122" y="5110121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8795070-C737-39DF-B47E-9561B408B3EA}"/>
              </a:ext>
            </a:extLst>
          </p:cNvPr>
          <p:cNvCxnSpPr/>
          <p:nvPr/>
        </p:nvCxnSpPr>
        <p:spPr>
          <a:xfrm>
            <a:off x="7033477" y="3452699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CA7E8CC-79FC-72B2-4AED-9C7EB14713AC}"/>
              </a:ext>
            </a:extLst>
          </p:cNvPr>
          <p:cNvSpPr txBox="1"/>
          <p:nvPr/>
        </p:nvSpPr>
        <p:spPr>
          <a:xfrm>
            <a:off x="6982717" y="3761049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s-ES" sz="16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887395E-4C53-AA15-248B-C07A66782BC3}"/>
              </a:ext>
            </a:extLst>
          </p:cNvPr>
          <p:cNvCxnSpPr/>
          <p:nvPr/>
        </p:nvCxnSpPr>
        <p:spPr>
          <a:xfrm>
            <a:off x="7033477" y="4088821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3109BA3-5FAC-73C0-7259-49CAFBC02F68}"/>
              </a:ext>
            </a:extLst>
          </p:cNvPr>
          <p:cNvSpPr txBox="1"/>
          <p:nvPr/>
        </p:nvSpPr>
        <p:spPr>
          <a:xfrm>
            <a:off x="6972562" y="3149978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s-ES" sz="16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53AC4F1-9CD1-0F5C-1A3A-A77879F3C13D}"/>
              </a:ext>
            </a:extLst>
          </p:cNvPr>
          <p:cNvCxnSpPr/>
          <p:nvPr/>
        </p:nvCxnSpPr>
        <p:spPr>
          <a:xfrm>
            <a:off x="7040381" y="4721165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993EA04-273D-977A-5CFC-E86AB674E250}"/>
              </a:ext>
            </a:extLst>
          </p:cNvPr>
          <p:cNvSpPr txBox="1"/>
          <p:nvPr/>
        </p:nvSpPr>
        <p:spPr>
          <a:xfrm>
            <a:off x="6964169" y="4428168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sz="16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7A4A7E2-C986-7020-42ED-91D72173D42F}"/>
              </a:ext>
            </a:extLst>
          </p:cNvPr>
          <p:cNvSpPr txBox="1"/>
          <p:nvPr/>
        </p:nvSpPr>
        <p:spPr>
          <a:xfrm>
            <a:off x="6982717" y="2512052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s-ES" sz="16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259F89A-6467-AF43-E42C-05D872D97F83}"/>
              </a:ext>
            </a:extLst>
          </p:cNvPr>
          <p:cNvCxnSpPr/>
          <p:nvPr/>
        </p:nvCxnSpPr>
        <p:spPr>
          <a:xfrm>
            <a:off x="7040381" y="2819840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5D787BA-7464-9571-3965-7B1EEE50BBEF}"/>
              </a:ext>
            </a:extLst>
          </p:cNvPr>
          <p:cNvSpPr/>
          <p:nvPr/>
        </p:nvSpPr>
        <p:spPr>
          <a:xfrm>
            <a:off x="7843346" y="2765621"/>
            <a:ext cx="233692" cy="57779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22000">
                <a:srgbClr val="0096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86EE913-780F-F7DC-C619-6381F07F8187}"/>
              </a:ext>
            </a:extLst>
          </p:cNvPr>
          <p:cNvCxnSpPr/>
          <p:nvPr/>
        </p:nvCxnSpPr>
        <p:spPr>
          <a:xfrm>
            <a:off x="7057965" y="2214268"/>
            <a:ext cx="242128" cy="0"/>
          </a:xfrm>
          <a:prstGeom prst="line">
            <a:avLst/>
          </a:prstGeom>
          <a:ln w="2857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FB4CC19-910D-44CE-6C96-CCDAC8C6EA3E}"/>
              </a:ext>
            </a:extLst>
          </p:cNvPr>
          <p:cNvSpPr txBox="1"/>
          <p:nvPr/>
        </p:nvSpPr>
        <p:spPr>
          <a:xfrm>
            <a:off x="6974780" y="1858795"/>
            <a:ext cx="52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s-ES" sz="16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C260F16-7578-65CB-A450-B1348DEEEB23}"/>
              </a:ext>
            </a:extLst>
          </p:cNvPr>
          <p:cNvSpPr txBox="1"/>
          <p:nvPr/>
        </p:nvSpPr>
        <p:spPr>
          <a:xfrm>
            <a:off x="7947822" y="5720329"/>
            <a:ext cx="356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1                    2                   3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437122A-0D95-51FF-6034-837AF64B590C}"/>
              </a:ext>
            </a:extLst>
          </p:cNvPr>
          <p:cNvCxnSpPr>
            <a:cxnSpLocks/>
          </p:cNvCxnSpPr>
          <p:nvPr/>
        </p:nvCxnSpPr>
        <p:spPr>
          <a:xfrm>
            <a:off x="7745628" y="3053359"/>
            <a:ext cx="4043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DD15AA8-52DC-E5AF-FB34-AF5564A7DC77}"/>
              </a:ext>
            </a:extLst>
          </p:cNvPr>
          <p:cNvSpPr txBox="1"/>
          <p:nvPr/>
        </p:nvSpPr>
        <p:spPr>
          <a:xfrm>
            <a:off x="6091479" y="1880204"/>
            <a:ext cx="125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s-ES" sz="1400" b="1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  </a:t>
            </a:r>
            <a:r>
              <a:rPr lang="es-ES" sz="14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€/kg</a:t>
            </a:r>
            <a:endParaRPr lang="es-ES" sz="14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BC00E68-6016-ED3F-645D-60B6CEE5B6F4}"/>
              </a:ext>
            </a:extLst>
          </p:cNvPr>
          <p:cNvSpPr txBox="1"/>
          <p:nvPr/>
        </p:nvSpPr>
        <p:spPr>
          <a:xfrm>
            <a:off x="7020575" y="5735718"/>
            <a:ext cx="125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</a:t>
            </a:r>
            <a:endParaRPr lang="es-ES" sz="1400" b="1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362119E-DF0B-DC52-1DCB-C50A51E8CA39}"/>
              </a:ext>
            </a:extLst>
          </p:cNvPr>
          <p:cNvCxnSpPr>
            <a:cxnSpLocks/>
          </p:cNvCxnSpPr>
          <p:nvPr/>
        </p:nvCxnSpPr>
        <p:spPr>
          <a:xfrm flipV="1">
            <a:off x="7179029" y="2804330"/>
            <a:ext cx="3672000" cy="17971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EF6E1E2-643B-FFC2-AB76-7D1FAB0DD0F7}"/>
              </a:ext>
            </a:extLst>
          </p:cNvPr>
          <p:cNvCxnSpPr>
            <a:cxnSpLocks/>
          </p:cNvCxnSpPr>
          <p:nvPr/>
        </p:nvCxnSpPr>
        <p:spPr>
          <a:xfrm flipV="1">
            <a:off x="7208763" y="3436093"/>
            <a:ext cx="3672000" cy="17971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7E157CC-00E2-C3E7-DC3B-921B86927FA5}"/>
              </a:ext>
            </a:extLst>
          </p:cNvPr>
          <p:cNvCxnSpPr>
            <a:cxnSpLocks/>
          </p:cNvCxnSpPr>
          <p:nvPr/>
        </p:nvCxnSpPr>
        <p:spPr>
          <a:xfrm flipV="1">
            <a:off x="7179029" y="4069211"/>
            <a:ext cx="3672000" cy="17971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1513CEF-475C-CAC6-9618-5B46B70CE44F}"/>
              </a:ext>
            </a:extLst>
          </p:cNvPr>
          <p:cNvCxnSpPr>
            <a:cxnSpLocks/>
          </p:cNvCxnSpPr>
          <p:nvPr/>
        </p:nvCxnSpPr>
        <p:spPr>
          <a:xfrm flipV="1">
            <a:off x="7158372" y="5385794"/>
            <a:ext cx="3672000" cy="17971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D76B911-4B76-2301-1D68-0C6A54C80B3B}"/>
              </a:ext>
            </a:extLst>
          </p:cNvPr>
          <p:cNvSpPr/>
          <p:nvPr/>
        </p:nvSpPr>
        <p:spPr>
          <a:xfrm>
            <a:off x="9132535" y="3361750"/>
            <a:ext cx="233692" cy="544267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22000">
                <a:srgbClr val="0096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DFECA4E-27D1-ADB5-8A4D-BA495A098098}"/>
              </a:ext>
            </a:extLst>
          </p:cNvPr>
          <p:cNvCxnSpPr>
            <a:cxnSpLocks/>
          </p:cNvCxnSpPr>
          <p:nvPr/>
        </p:nvCxnSpPr>
        <p:spPr>
          <a:xfrm>
            <a:off x="9043288" y="3623799"/>
            <a:ext cx="4043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E977957-8B83-D498-10F9-B6A3DC97C1DE}"/>
              </a:ext>
            </a:extLst>
          </p:cNvPr>
          <p:cNvSpPr/>
          <p:nvPr/>
        </p:nvSpPr>
        <p:spPr>
          <a:xfrm>
            <a:off x="10312234" y="3787615"/>
            <a:ext cx="233692" cy="44491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22000">
                <a:srgbClr val="00964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AD99D2E-23D3-B060-7771-F1E8B4FD3152}"/>
              </a:ext>
            </a:extLst>
          </p:cNvPr>
          <p:cNvCxnSpPr>
            <a:cxnSpLocks/>
          </p:cNvCxnSpPr>
          <p:nvPr/>
        </p:nvCxnSpPr>
        <p:spPr>
          <a:xfrm>
            <a:off x="10217697" y="4021003"/>
            <a:ext cx="4043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0A3CB427-178D-075C-8019-7307CA230339}"/>
              </a:ext>
            </a:extLst>
          </p:cNvPr>
          <p:cNvCxnSpPr>
            <a:cxnSpLocks/>
          </p:cNvCxnSpPr>
          <p:nvPr/>
        </p:nvCxnSpPr>
        <p:spPr>
          <a:xfrm flipV="1">
            <a:off x="7154541" y="2186813"/>
            <a:ext cx="3672000" cy="17971"/>
          </a:xfrm>
          <a:prstGeom prst="line">
            <a:avLst/>
          </a:prstGeom>
          <a:ln w="3175">
            <a:solidFill>
              <a:srgbClr val="009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95347-0D2F-9306-21BE-A607D3D08161}"/>
              </a:ext>
            </a:extLst>
          </p:cNvPr>
          <p:cNvSpPr/>
          <p:nvPr/>
        </p:nvSpPr>
        <p:spPr>
          <a:xfrm>
            <a:off x="250839" y="296147"/>
            <a:ext cx="995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Comparativa de costes de H</a:t>
            </a:r>
            <a:r>
              <a:rPr lang="es-ES" sz="3600" spc="3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renovable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5E804C-EFE4-3B0A-4785-975831FE10D2}"/>
              </a:ext>
            </a:extLst>
          </p:cNvPr>
          <p:cNvSpPr txBox="1"/>
          <p:nvPr/>
        </p:nvSpPr>
        <p:spPr>
          <a:xfrm>
            <a:off x="7340464" y="4395344"/>
            <a:ext cx="3672000" cy="620025"/>
          </a:xfrm>
          <a:prstGeom prst="rect">
            <a:avLst/>
          </a:prstGeom>
          <a:solidFill>
            <a:srgbClr val="009640">
              <a:alpha val="23000"/>
            </a:srgbClr>
          </a:solidFill>
        </p:spPr>
        <p:txBody>
          <a:bodyPr wrap="square" tIns="0" rtlCol="0">
            <a:noAutofit/>
          </a:bodyPr>
          <a:lstStyle/>
          <a:p>
            <a:endParaRPr lang="es-ES" sz="14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400" b="1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s-ES" sz="1400" b="1" baseline="-250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400" b="1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partir de metano, sin captura de CO</a:t>
            </a:r>
            <a:r>
              <a:rPr lang="es-ES" sz="1400" b="1" baseline="-250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6BD1C-7921-2ADD-27D3-A7BC58117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93" y="4122267"/>
            <a:ext cx="861666" cy="861666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9DB8DF-25EF-CE92-3604-B4AFD5A03486}"/>
              </a:ext>
            </a:extLst>
          </p:cNvPr>
          <p:cNvSpPr/>
          <p:nvPr/>
        </p:nvSpPr>
        <p:spPr>
          <a:xfrm>
            <a:off x="5986181" y="1281000"/>
            <a:ext cx="5415109" cy="5148000"/>
          </a:xfrm>
          <a:prstGeom prst="roundRect">
            <a:avLst>
              <a:gd name="adj" fmla="val 0"/>
            </a:avLst>
          </a:prstGeom>
          <a:solidFill>
            <a:srgbClr val="009640">
              <a:alpha val="12000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74894A-E40E-4EFD-837F-9CBD2C215AEA}"/>
              </a:ext>
            </a:extLst>
          </p:cNvPr>
          <p:cNvSpPr/>
          <p:nvPr/>
        </p:nvSpPr>
        <p:spPr>
          <a:xfrm>
            <a:off x="0" y="0"/>
            <a:ext cx="5431787" cy="6858000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Montserrat" panose="000005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0F3ABD9-7164-4B64-B22E-E69DB7D2078E}"/>
              </a:ext>
            </a:extLst>
          </p:cNvPr>
          <p:cNvCxnSpPr>
            <a:cxnSpLocks/>
          </p:cNvCxnSpPr>
          <p:nvPr/>
        </p:nvCxnSpPr>
        <p:spPr>
          <a:xfrm>
            <a:off x="0" y="4147124"/>
            <a:ext cx="54317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A7AD4EF-6928-475D-8795-4BFADD2D2890}"/>
              </a:ext>
            </a:extLst>
          </p:cNvPr>
          <p:cNvSpPr/>
          <p:nvPr/>
        </p:nvSpPr>
        <p:spPr>
          <a:xfrm>
            <a:off x="1312410" y="3729318"/>
            <a:ext cx="2727959" cy="830997"/>
          </a:xfrm>
          <a:prstGeom prst="rect">
            <a:avLst/>
          </a:prstGeom>
          <a:solidFill>
            <a:srgbClr val="009640"/>
          </a:solidFill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F705B09-FFD9-41DC-BBF4-DDDBAD40F52E}"/>
              </a:ext>
            </a:extLst>
          </p:cNvPr>
          <p:cNvSpPr/>
          <p:nvPr/>
        </p:nvSpPr>
        <p:spPr>
          <a:xfrm>
            <a:off x="6156285" y="1148193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8EE32430-C872-46C1-9325-49DA37D76C7D}"/>
              </a:ext>
            </a:extLst>
          </p:cNvPr>
          <p:cNvSpPr/>
          <p:nvPr/>
        </p:nvSpPr>
        <p:spPr>
          <a:xfrm>
            <a:off x="6571422" y="1146610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Materias primas y energía “descarbonizadas”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CBE0499-9244-499D-8044-B80C33164ED7}"/>
              </a:ext>
            </a:extLst>
          </p:cNvPr>
          <p:cNvSpPr/>
          <p:nvPr/>
        </p:nvSpPr>
        <p:spPr>
          <a:xfrm>
            <a:off x="6165521" y="1979215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58C18BEA-35DD-4C2F-80DC-40D02D5EDD69}"/>
              </a:ext>
            </a:extLst>
          </p:cNvPr>
          <p:cNvSpPr/>
          <p:nvPr/>
        </p:nvSpPr>
        <p:spPr>
          <a:xfrm>
            <a:off x="6571422" y="1997443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categorías de combustibles en la Directiva de Renovables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9AF31B3A-8524-464A-993C-163037B7C648}"/>
              </a:ext>
            </a:extLst>
          </p:cNvPr>
          <p:cNvSpPr/>
          <p:nvPr/>
        </p:nvSpPr>
        <p:spPr>
          <a:xfrm>
            <a:off x="6165521" y="2900774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96C970A3-6410-4240-BC61-3B6DA7DB596C}"/>
              </a:ext>
            </a:extLst>
          </p:cNvPr>
          <p:cNvSpPr/>
          <p:nvPr/>
        </p:nvSpPr>
        <p:spPr>
          <a:xfrm>
            <a:off x="6571422" y="2889137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Electricidad, agua y CO</a:t>
            </a:r>
            <a:r>
              <a:rPr lang="es-ES" sz="17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s-ES" sz="17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RFNBOs</a:t>
            </a:r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s-ES" sz="17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RCFs</a:t>
            </a:r>
            <a:endParaRPr lang="es-ES" sz="17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FE865EAA-E6A8-4CAF-9DC4-B8CDAA7A5991}"/>
              </a:ext>
            </a:extLst>
          </p:cNvPr>
          <p:cNvSpPr/>
          <p:nvPr/>
        </p:nvSpPr>
        <p:spPr>
          <a:xfrm>
            <a:off x="6165521" y="5523586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4090F836-D986-49F3-9177-1B38F3F788ED}"/>
              </a:ext>
            </a:extLst>
          </p:cNvPr>
          <p:cNvSpPr/>
          <p:nvPr/>
        </p:nvSpPr>
        <p:spPr>
          <a:xfrm>
            <a:off x="6571422" y="5503070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Resumen y conclusiones</a:t>
            </a:r>
            <a:endParaRPr lang="en-US" sz="17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8BA3D2C-E829-AA5F-CB6D-1A64C9B30572}"/>
              </a:ext>
            </a:extLst>
          </p:cNvPr>
          <p:cNvSpPr/>
          <p:nvPr/>
        </p:nvSpPr>
        <p:spPr>
          <a:xfrm>
            <a:off x="6165521" y="3786072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1A8F0764-2E35-EE4F-E06E-10B6DA0C7EE8}"/>
              </a:ext>
            </a:extLst>
          </p:cNvPr>
          <p:cNvSpPr/>
          <p:nvPr/>
        </p:nvSpPr>
        <p:spPr>
          <a:xfrm>
            <a:off x="6571422" y="3754715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Factores económicos y geopolíticos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43ADE3B-7050-0F1A-6929-BFE8F386396F}"/>
              </a:ext>
            </a:extLst>
          </p:cNvPr>
          <p:cNvSpPr/>
          <p:nvPr/>
        </p:nvSpPr>
        <p:spPr>
          <a:xfrm>
            <a:off x="6165521" y="4642047"/>
            <a:ext cx="678621" cy="678621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9DF4D971-D705-7A87-4E1A-140D6677D8AF}"/>
              </a:ext>
            </a:extLst>
          </p:cNvPr>
          <p:cNvSpPr/>
          <p:nvPr/>
        </p:nvSpPr>
        <p:spPr>
          <a:xfrm>
            <a:off x="6571422" y="4629164"/>
            <a:ext cx="4421391" cy="727888"/>
          </a:xfrm>
          <a:prstGeom prst="roundRect">
            <a:avLst/>
          </a:prstGeom>
          <a:solidFill>
            <a:srgbClr val="009640">
              <a:alpha val="10196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s-ES" sz="17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ecosistema industrial de Huelva y la transición energética</a:t>
            </a:r>
          </a:p>
        </p:txBody>
      </p:sp>
    </p:spTree>
    <p:extLst>
      <p:ext uri="{BB962C8B-B14F-4D97-AF65-F5344CB8AC3E}">
        <p14:creationId xmlns:p14="http://schemas.microsoft.com/office/powerpoint/2010/main" val="39279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C26456D-6300-9EE2-8836-DFEB9C41B0E4}"/>
              </a:ext>
            </a:extLst>
          </p:cNvPr>
          <p:cNvSpPr/>
          <p:nvPr/>
        </p:nvSpPr>
        <p:spPr>
          <a:xfrm>
            <a:off x="272746" y="378798"/>
            <a:ext cx="995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riesgo de fuga de carbono</a:t>
            </a:r>
            <a:endParaRPr lang="es-ES" sz="3200" spc="3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CF3E2F-E1A3-CE61-864D-9D7316D4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1" y="1318868"/>
            <a:ext cx="4689152" cy="39008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7B83DB-71F9-0956-7919-D7D0C762C7B7}"/>
              </a:ext>
            </a:extLst>
          </p:cNvPr>
          <p:cNvSpPr txBox="1"/>
          <p:nvPr/>
        </p:nvSpPr>
        <p:spPr>
          <a:xfrm>
            <a:off x="1423508" y="5219699"/>
            <a:ext cx="36669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 </a:t>
            </a:r>
            <a:r>
              <a:rPr lang="es-ES" sz="2000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REPowerEU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2030 </a:t>
            </a:r>
          </a:p>
          <a:p>
            <a:pPr algn="ctr"/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Producción 10 Mt/a H</a:t>
            </a:r>
            <a:r>
              <a:rPr lang="es-ES" sz="20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algn="ctr"/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Importación 10 Mt/a H</a:t>
            </a:r>
            <a:r>
              <a:rPr lang="es-ES" sz="20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s-ES" sz="3200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9A8A8E-8D0E-36E8-2863-3A0AE4F018B4}"/>
              </a:ext>
            </a:extLst>
          </p:cNvPr>
          <p:cNvSpPr/>
          <p:nvPr/>
        </p:nvSpPr>
        <p:spPr>
          <a:xfrm>
            <a:off x="6070864" y="1260208"/>
            <a:ext cx="5415109" cy="4975153"/>
          </a:xfrm>
          <a:prstGeom prst="rect">
            <a:avLst/>
          </a:prstGeom>
          <a:solidFill>
            <a:srgbClr val="FFFFFF"/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E75E39-1AC5-76F4-AA6C-8D6FB49BE142}"/>
              </a:ext>
            </a:extLst>
          </p:cNvPr>
          <p:cNvSpPr txBox="1"/>
          <p:nvPr/>
        </p:nvSpPr>
        <p:spPr>
          <a:xfrm>
            <a:off x="6378808" y="1767492"/>
            <a:ext cx="5289916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Países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recurso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solar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muy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importante</a:t>
            </a: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menores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 UE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Exigencias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medioambientales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reducidas</a:t>
            </a: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Blip>
                <a:blip r:embed="rId4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Transporte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derivados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H</a:t>
            </a:r>
            <a:r>
              <a:rPr lang="en-US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sencillo</a:t>
            </a: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Blip>
                <a:blip r:embed="rId4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Cortas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distancias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puertos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Sur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España</a:t>
            </a: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Blip>
                <a:blip r:embed="rId4"/>
              </a:buBlip>
            </a:pPr>
            <a:endParaRPr lang="es-E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6499F-57BF-5676-233E-0EAD9975CCA1}"/>
              </a:ext>
            </a:extLst>
          </p:cNvPr>
          <p:cNvSpPr txBox="1"/>
          <p:nvPr/>
        </p:nvSpPr>
        <p:spPr>
          <a:xfrm>
            <a:off x="6868503" y="1283376"/>
            <a:ext cx="36669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 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Factores</a:t>
            </a:r>
            <a:endParaRPr lang="es-ES" sz="3200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9F1443-8D90-EC70-0EA6-FD7B70EA12F4}"/>
              </a:ext>
            </a:extLst>
          </p:cNvPr>
          <p:cNvSpPr txBox="1"/>
          <p:nvPr/>
        </p:nvSpPr>
        <p:spPr>
          <a:xfrm>
            <a:off x="6944935" y="3834267"/>
            <a:ext cx="36669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7F7F7F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 </a:t>
            </a:r>
            <a:r>
              <a:rPr lang="es-ES" sz="2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Medidas</a:t>
            </a:r>
            <a:endParaRPr lang="es-ES" sz="3200" baseline="-250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E3868D-5519-D6B4-AA0A-F3D642E86E7C}"/>
              </a:ext>
            </a:extLst>
          </p:cNvPr>
          <p:cNvSpPr txBox="1"/>
          <p:nvPr/>
        </p:nvSpPr>
        <p:spPr>
          <a:xfrm>
            <a:off x="6320760" y="4496177"/>
            <a:ext cx="53397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Diseño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adecuado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Carbon Border Adjustment Mechanism, CBAM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Contabilización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emisiones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electricidad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Inclusión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sectores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adicionales</a:t>
            </a:r>
            <a:r>
              <a:rPr lang="en-US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Blip>
                <a:blip r:embed="rId6"/>
              </a:buBlip>
            </a:pPr>
            <a:endParaRPr lang="en-US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12AA66-2D93-125F-5EEB-EA02D8BA6D39}"/>
              </a:ext>
            </a:extLst>
          </p:cNvPr>
          <p:cNvSpPr txBox="1"/>
          <p:nvPr/>
        </p:nvSpPr>
        <p:spPr>
          <a:xfrm>
            <a:off x="5497095" y="6381907"/>
            <a:ext cx="6171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Solo emisiones directas de proceso, alcance 1. Excluidas emisiones de alcance 2, </a:t>
            </a:r>
            <a:r>
              <a:rPr lang="es-ES" sz="1100" i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p.e</a:t>
            </a:r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electricidad,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**En Reglamento en aprobación solo cemento, hierro y acero, aluminio, fertilizantes y electricidad</a:t>
            </a:r>
            <a:endParaRPr lang="es-ES" i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7A462844-F49D-4929-B4B0-2786DC19F4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154" y="2033716"/>
            <a:ext cx="1617959" cy="62465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FB4EDF4-71DB-1F8F-1EDF-4F0837905BBA}"/>
              </a:ext>
            </a:extLst>
          </p:cNvPr>
          <p:cNvSpPr/>
          <p:nvPr/>
        </p:nvSpPr>
        <p:spPr>
          <a:xfrm>
            <a:off x="6070865" y="1265274"/>
            <a:ext cx="5415108" cy="4970087"/>
          </a:xfrm>
          <a:prstGeom prst="roundRect">
            <a:avLst>
              <a:gd name="adj" fmla="val 0"/>
            </a:avLst>
          </a:prstGeom>
          <a:solidFill>
            <a:srgbClr val="009640">
              <a:alpha val="12000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43DA7AC-453C-F7AD-18F3-E621743C5E17}"/>
              </a:ext>
            </a:extLst>
          </p:cNvPr>
          <p:cNvSpPr/>
          <p:nvPr/>
        </p:nvSpPr>
        <p:spPr>
          <a:xfrm>
            <a:off x="1020726" y="1260208"/>
            <a:ext cx="5034325" cy="4975154"/>
          </a:xfrm>
          <a:prstGeom prst="roundRect">
            <a:avLst>
              <a:gd name="adj" fmla="val 0"/>
            </a:avLst>
          </a:prstGeom>
          <a:solidFill>
            <a:srgbClr val="009640">
              <a:alpha val="12000"/>
            </a:srgbClr>
          </a:solidFill>
          <a:ln w="12700"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5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494078" y="3359987"/>
              <a:ext cx="8240940" cy="156966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 ecosistema industrial de Huelva y la transición energética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05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1808660-2DA6-0BD9-B286-C1C3BD2458FE}"/>
              </a:ext>
            </a:extLst>
          </p:cNvPr>
          <p:cNvSpPr/>
          <p:nvPr/>
        </p:nvSpPr>
        <p:spPr>
          <a:xfrm>
            <a:off x="13703" y="-3760"/>
            <a:ext cx="3917198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537E9-8744-4D0A-972B-CCF9A262341A}"/>
              </a:ext>
            </a:extLst>
          </p:cNvPr>
          <p:cNvSpPr txBox="1"/>
          <p:nvPr/>
        </p:nvSpPr>
        <p:spPr>
          <a:xfrm>
            <a:off x="345722" y="1189406"/>
            <a:ext cx="305877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ecosistema industrial de Huelva*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47709A-432E-6F9B-6300-9F0564CDBE5F}"/>
              </a:ext>
            </a:extLst>
          </p:cNvPr>
          <p:cNvSpPr txBox="1"/>
          <p:nvPr/>
        </p:nvSpPr>
        <p:spPr>
          <a:xfrm>
            <a:off x="291348" y="5941753"/>
            <a:ext cx="3101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*El término “Huelva” ha de entenderse en sentido amplio, englobando las actividades industriales en los términos de Huelva, Palos de la Frontera y San Juan del Puerto</a:t>
            </a:r>
            <a:endParaRPr lang="es-E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3103A9-9DAA-A2DD-3FD7-18748D5A4182}"/>
              </a:ext>
            </a:extLst>
          </p:cNvPr>
          <p:cNvSpPr txBox="1"/>
          <p:nvPr/>
        </p:nvSpPr>
        <p:spPr>
          <a:xfrm>
            <a:off x="4434897" y="3374538"/>
            <a:ext cx="239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Factorías pertenecientes a compañías comprometidas con la descarbonización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078FF0-AA22-1226-D126-94A07439B948}"/>
              </a:ext>
            </a:extLst>
          </p:cNvPr>
          <p:cNvSpPr txBox="1"/>
          <p:nvPr/>
        </p:nvSpPr>
        <p:spPr>
          <a:xfrm>
            <a:off x="4434896" y="6048187"/>
            <a:ext cx="23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Dilatada trayectoria</a:t>
            </a:r>
          </a:p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industrial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7476B03-D6A1-165B-8671-E1F7A9C840F9}"/>
              </a:ext>
            </a:extLst>
          </p:cNvPr>
          <p:cNvSpPr/>
          <p:nvPr/>
        </p:nvSpPr>
        <p:spPr>
          <a:xfrm>
            <a:off x="4262920" y="127087"/>
            <a:ext cx="5427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empresas y las factorías </a:t>
            </a:r>
            <a:endParaRPr lang="es-ES" sz="3200" spc="3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8C7129-EDB1-FDD0-3A6D-05296DE8DBDB}"/>
              </a:ext>
            </a:extLst>
          </p:cNvPr>
          <p:cNvSpPr txBox="1"/>
          <p:nvPr/>
        </p:nvSpPr>
        <p:spPr>
          <a:xfrm>
            <a:off x="6952495" y="3374538"/>
            <a:ext cx="253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 complementariedad y simbiosis entre actividades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EDE6D3-6955-993D-A513-5965F0D1CD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48" y="1866317"/>
            <a:ext cx="1222310" cy="12411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8F68E3-24AA-B1F5-F2B3-FB554EEDD63F}"/>
              </a:ext>
            </a:extLst>
          </p:cNvPr>
          <p:cNvSpPr txBox="1"/>
          <p:nvPr/>
        </p:nvSpPr>
        <p:spPr>
          <a:xfrm>
            <a:off x="6976703" y="6049203"/>
            <a:ext cx="23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Capacidad técnica para nuevos desarrollos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E4C7CE-4CAD-57E2-1373-B119ACEAEC63}"/>
              </a:ext>
            </a:extLst>
          </p:cNvPr>
          <p:cNvSpPr txBox="1"/>
          <p:nvPr/>
        </p:nvSpPr>
        <p:spPr>
          <a:xfrm>
            <a:off x="9506566" y="3374538"/>
            <a:ext cx="239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Familiaridad con procesos y negocios de descarbonización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20DA034-5362-C529-6444-B4270C0C9C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427" y="4558894"/>
            <a:ext cx="1306544" cy="1152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7E1C228-0B64-9D97-36F4-763F032A045E}"/>
              </a:ext>
            </a:extLst>
          </p:cNvPr>
          <p:cNvSpPr txBox="1"/>
          <p:nvPr/>
        </p:nvSpPr>
        <p:spPr>
          <a:xfrm>
            <a:off x="9506567" y="6034084"/>
            <a:ext cx="23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Compromiso acreditado de desempeño ambiental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825D0D1-AF11-5950-5797-06E3D5419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2787" y="4412987"/>
            <a:ext cx="1473279" cy="1443814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36D0AC9A-BECA-E259-E262-EDEAD3E08A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438" y="1696322"/>
            <a:ext cx="1391450" cy="139145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03B26F99-A875-D8CB-C058-5B830562EA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760" y="1715969"/>
            <a:ext cx="1391451" cy="1391451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AF9DE5F0-7A72-4BE5-B32B-258A1BFF7B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320" y="4554377"/>
            <a:ext cx="1200329" cy="1200329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804E5A9-53DD-3EE9-C814-E79C8F61CE83}"/>
              </a:ext>
            </a:extLst>
          </p:cNvPr>
          <p:cNvSpPr/>
          <p:nvPr/>
        </p:nvSpPr>
        <p:spPr>
          <a:xfrm>
            <a:off x="4262920" y="1500448"/>
            <a:ext cx="7710005" cy="5210745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2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1808660-2DA6-0BD9-B286-C1C3BD2458FE}"/>
              </a:ext>
            </a:extLst>
          </p:cNvPr>
          <p:cNvSpPr/>
          <p:nvPr/>
        </p:nvSpPr>
        <p:spPr>
          <a:xfrm>
            <a:off x="13703" y="-3760"/>
            <a:ext cx="3917198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537E9-8744-4D0A-972B-CCF9A262341A}"/>
              </a:ext>
            </a:extLst>
          </p:cNvPr>
          <p:cNvSpPr txBox="1"/>
          <p:nvPr/>
        </p:nvSpPr>
        <p:spPr>
          <a:xfrm>
            <a:off x="316018" y="1590054"/>
            <a:ext cx="305877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ecosistema industrial de Huelva*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47709A-432E-6F9B-6300-9F0564CDBE5F}"/>
              </a:ext>
            </a:extLst>
          </p:cNvPr>
          <p:cNvSpPr txBox="1"/>
          <p:nvPr/>
        </p:nvSpPr>
        <p:spPr>
          <a:xfrm>
            <a:off x="164910" y="5702508"/>
            <a:ext cx="310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*El término “Huelva” ha de entenderse en sentido amplio, englobando las actividades industriales en los términos de Huelva, Palos de la Frontera y San Juan del Puerto</a:t>
            </a:r>
            <a:endParaRPr lang="es-E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9E9863-40BD-9628-C7F3-64E4416EE469}"/>
              </a:ext>
            </a:extLst>
          </p:cNvPr>
          <p:cNvSpPr/>
          <p:nvPr/>
        </p:nvSpPr>
        <p:spPr>
          <a:xfrm>
            <a:off x="4262920" y="127087"/>
            <a:ext cx="537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entorno socioeconómico</a:t>
            </a:r>
            <a:endParaRPr lang="es-ES" sz="3200" spc="3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C3AD426-42CD-5AC1-F8FA-7410A00E88A7}"/>
              </a:ext>
            </a:extLst>
          </p:cNvPr>
          <p:cNvGrpSpPr/>
          <p:nvPr/>
        </p:nvGrpSpPr>
        <p:grpSpPr>
          <a:xfrm>
            <a:off x="4392803" y="1745867"/>
            <a:ext cx="7023515" cy="2070130"/>
            <a:chOff x="4392803" y="1679192"/>
            <a:chExt cx="7023515" cy="2070130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99274BC-3705-E901-45C4-5A17B57F49D3}"/>
                </a:ext>
              </a:extLst>
            </p:cNvPr>
            <p:cNvSpPr txBox="1"/>
            <p:nvPr/>
          </p:nvSpPr>
          <p:spPr>
            <a:xfrm>
              <a:off x="4392803" y="3018723"/>
              <a:ext cx="2394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Extraordinario impacto socioeconómico de AIQBE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4722C3B-1C8F-4D02-5B11-C5867438A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0122" y="1679192"/>
              <a:ext cx="1400375" cy="134729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5863DF3-422C-BB3F-78EF-FF632F936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8648" y="1750922"/>
              <a:ext cx="1019475" cy="1003989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8719D66-873B-3060-4F81-9DE3FB278C65}"/>
                </a:ext>
              </a:extLst>
            </p:cNvPr>
            <p:cNvSpPr txBox="1"/>
            <p:nvPr/>
          </p:nvSpPr>
          <p:spPr>
            <a:xfrm>
              <a:off x="9022233" y="3020183"/>
              <a:ext cx="2394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Suelo industrial susceptible de ampliación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2154721-329C-B333-5965-4E68D234828F}"/>
                </a:ext>
              </a:extLst>
            </p:cNvPr>
            <p:cNvSpPr txBox="1"/>
            <p:nvPr/>
          </p:nvSpPr>
          <p:spPr>
            <a:xfrm>
              <a:off x="6678355" y="3010658"/>
              <a:ext cx="23940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Industria y servicios auxiliares de alta capacitación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746DDC-32E0-FD18-2E2C-89F31FC71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104" y="1852435"/>
              <a:ext cx="994806" cy="994806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4C3F781-8ADA-AB8D-BBA7-AD7E7B292274}"/>
              </a:ext>
            </a:extLst>
          </p:cNvPr>
          <p:cNvGrpSpPr/>
          <p:nvPr/>
        </p:nvGrpSpPr>
        <p:grpSpPr>
          <a:xfrm>
            <a:off x="4478528" y="4079812"/>
            <a:ext cx="7182255" cy="2160168"/>
            <a:chOff x="4426507" y="3988668"/>
            <a:chExt cx="7182255" cy="2160168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1251684-30F1-F203-B60E-3E088DAAECB9}"/>
                </a:ext>
              </a:extLst>
            </p:cNvPr>
            <p:cNvSpPr txBox="1"/>
            <p:nvPr/>
          </p:nvSpPr>
          <p:spPr>
            <a:xfrm>
              <a:off x="4426507" y="5194729"/>
              <a:ext cx="23940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Oportunidad adicional de mejora de imagen: economía verde y economía circular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1C36376-6B06-F1F9-EBAF-9D4F080553C1}"/>
                </a:ext>
              </a:extLst>
            </p:cNvPr>
            <p:cNvSpPr txBox="1"/>
            <p:nvPr/>
          </p:nvSpPr>
          <p:spPr>
            <a:xfrm>
              <a:off x="6820592" y="5194729"/>
              <a:ext cx="23940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Nuevas oportunidades de creación de empleo cualificado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4A5DFD4-FFD0-01CE-31D3-26D1C4FAC6B3}"/>
                </a:ext>
              </a:extLst>
            </p:cNvPr>
            <p:cNvSpPr txBox="1"/>
            <p:nvPr/>
          </p:nvSpPr>
          <p:spPr>
            <a:xfrm>
              <a:off x="9214677" y="5215627"/>
              <a:ext cx="23940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Capacidad de formación cualificada en transición energética: UHU</a:t>
              </a: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E3553717-B159-D814-3629-A41EBB71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3532" y="4020699"/>
              <a:ext cx="1081669" cy="1081669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C9FF8AA3-9B77-A69B-FCA5-A8676D168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4676" y="3990836"/>
              <a:ext cx="1081670" cy="1176316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686AC57-08E8-FDD3-75D7-81643553CD0A}"/>
                </a:ext>
              </a:extLst>
            </p:cNvPr>
            <p:cNvGrpSpPr/>
            <p:nvPr/>
          </p:nvGrpSpPr>
          <p:grpSpPr>
            <a:xfrm>
              <a:off x="9742387" y="3988668"/>
              <a:ext cx="1134598" cy="1134598"/>
              <a:chOff x="9691087" y="3737996"/>
              <a:chExt cx="1134598" cy="1134598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97AAD9DA-A83E-FEF7-7861-E52CAA01D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91087" y="3737996"/>
                <a:ext cx="1134598" cy="1134598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39C4DAA0-6767-6DA7-026D-18BF77AB8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07815" y="3772009"/>
                <a:ext cx="835522" cy="437654"/>
              </a:xfrm>
              <a:prstGeom prst="rect">
                <a:avLst/>
              </a:prstGeom>
            </p:spPr>
          </p:pic>
        </p:grp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78DC02F-5C67-C9FC-7DB3-18F05FE6ABE1}"/>
              </a:ext>
            </a:extLst>
          </p:cNvPr>
          <p:cNvSpPr/>
          <p:nvPr/>
        </p:nvSpPr>
        <p:spPr>
          <a:xfrm>
            <a:off x="4262921" y="1500448"/>
            <a:ext cx="7467262" cy="4937297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1808660-2DA6-0BD9-B286-C1C3BD2458FE}"/>
              </a:ext>
            </a:extLst>
          </p:cNvPr>
          <p:cNvSpPr/>
          <p:nvPr/>
        </p:nvSpPr>
        <p:spPr>
          <a:xfrm>
            <a:off x="13703" y="-3760"/>
            <a:ext cx="3917198" cy="6858000"/>
          </a:xfrm>
          <a:prstGeom prst="rect">
            <a:avLst/>
          </a:prstGeom>
          <a:solidFill>
            <a:srgbClr val="3D973E"/>
          </a:solidFill>
          <a:ln>
            <a:solidFill>
              <a:srgbClr val="3D9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6537E9-8744-4D0A-972B-CCF9A262341A}"/>
              </a:ext>
            </a:extLst>
          </p:cNvPr>
          <p:cNvSpPr txBox="1"/>
          <p:nvPr/>
        </p:nvSpPr>
        <p:spPr>
          <a:xfrm>
            <a:off x="316018" y="1590054"/>
            <a:ext cx="305877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ecosistema industrial de Huelva*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47709A-432E-6F9B-6300-9F0564CDBE5F}"/>
              </a:ext>
            </a:extLst>
          </p:cNvPr>
          <p:cNvSpPr txBox="1"/>
          <p:nvPr/>
        </p:nvSpPr>
        <p:spPr>
          <a:xfrm>
            <a:off x="164910" y="5267946"/>
            <a:ext cx="310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*El término “Huelva” ha de entenderse en sentido amplio, englobando las actividades industriales en los términos de Huelva, Palos de la Frontera y San Juan del Puerto</a:t>
            </a:r>
            <a:endParaRPr lang="es-ES" sz="16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27E2B75-B4EC-7880-8D5E-ABC820DC19DE}"/>
              </a:ext>
            </a:extLst>
          </p:cNvPr>
          <p:cNvSpPr/>
          <p:nvPr/>
        </p:nvSpPr>
        <p:spPr>
          <a:xfrm>
            <a:off x="4262920" y="127087"/>
            <a:ext cx="537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ubicación e infraestructuras</a:t>
            </a:r>
            <a:endParaRPr lang="es-ES" sz="3200" spc="3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B3DBC9B-5795-A6E7-7442-5C1BC5A325D1}"/>
              </a:ext>
            </a:extLst>
          </p:cNvPr>
          <p:cNvGrpSpPr/>
          <p:nvPr/>
        </p:nvGrpSpPr>
        <p:grpSpPr>
          <a:xfrm>
            <a:off x="4422324" y="1647381"/>
            <a:ext cx="7346127" cy="2441203"/>
            <a:chOff x="4422323" y="1388809"/>
            <a:chExt cx="7346127" cy="2441203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16FF63A-16DC-8B2C-9E24-C2FA5748DD5D}"/>
                </a:ext>
              </a:extLst>
            </p:cNvPr>
            <p:cNvSpPr txBox="1"/>
            <p:nvPr/>
          </p:nvSpPr>
          <p:spPr>
            <a:xfrm>
              <a:off x="7051693" y="2875905"/>
              <a:ext cx="2375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Infraestructura portuaria de primer nivel con 3600 m ampliables de muelles </a:t>
              </a:r>
            </a:p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y 14 pantalanes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45A3A6B-0B73-BC04-BA12-DDA468C9F3F2}"/>
                </a:ext>
              </a:extLst>
            </p:cNvPr>
            <p:cNvSpPr txBox="1"/>
            <p:nvPr/>
          </p:nvSpPr>
          <p:spPr>
            <a:xfrm>
              <a:off x="4422323" y="2875905"/>
              <a:ext cx="25305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Ubicación geográfica especialmente adecuada para tráfico marítimo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E582108-AF86-5968-4E21-8D2D7B9DDE62}"/>
                </a:ext>
              </a:extLst>
            </p:cNvPr>
            <p:cNvSpPr txBox="1"/>
            <p:nvPr/>
          </p:nvSpPr>
          <p:spPr>
            <a:xfrm>
              <a:off x="9540978" y="2875905"/>
              <a:ext cx="2227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Infraestructura portuaria adaptada al tráfico de graneles líquidos, 2º de España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BB5D9D6-4BA6-DA2D-3AE7-4B4F210A5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3553" y="1684288"/>
              <a:ext cx="1077217" cy="1077217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86B666F8-07F3-14F7-4575-25B9B39DFF51}"/>
                </a:ext>
              </a:extLst>
            </p:cNvPr>
            <p:cNvSpPr/>
            <p:nvPr/>
          </p:nvSpPr>
          <p:spPr>
            <a:xfrm>
              <a:off x="10624854" y="1951493"/>
              <a:ext cx="7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D3791CD3-8337-DECE-8169-DD8C5C0C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28" y="1388809"/>
              <a:ext cx="1668171" cy="1425704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C760CB3F-DED7-E655-A067-4EC0B591A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422" y="1591289"/>
              <a:ext cx="1176074" cy="1176074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4A508E6-2A13-C5D4-64B2-70051FC66771}"/>
              </a:ext>
            </a:extLst>
          </p:cNvPr>
          <p:cNvGrpSpPr/>
          <p:nvPr/>
        </p:nvGrpSpPr>
        <p:grpSpPr>
          <a:xfrm>
            <a:off x="4385575" y="4320237"/>
            <a:ext cx="7714956" cy="2039440"/>
            <a:chOff x="4422324" y="3864779"/>
            <a:chExt cx="7714956" cy="2039440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9952485E-FD88-6BC8-588D-939AAAA190DA}"/>
                </a:ext>
              </a:extLst>
            </p:cNvPr>
            <p:cNvSpPr txBox="1"/>
            <p:nvPr/>
          </p:nvSpPr>
          <p:spPr>
            <a:xfrm>
              <a:off x="4422324" y="5165556"/>
              <a:ext cx="2530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Margen para incrementar negocio de </a:t>
              </a:r>
              <a:r>
                <a:rPr lang="es-ES" sz="1400" dirty="0" err="1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bunkering</a:t>
              </a:r>
              <a:endParaRPr lang="es-ES" sz="14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32CD0BB-B1D1-4E33-A4F1-31DE2EEBE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7059" y="4146821"/>
              <a:ext cx="798941" cy="792000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CB73D8A-1442-B9DC-42D9-66E9163D89B4}"/>
                </a:ext>
              </a:extLst>
            </p:cNvPr>
            <p:cNvSpPr txBox="1"/>
            <p:nvPr/>
          </p:nvSpPr>
          <p:spPr>
            <a:xfrm>
              <a:off x="7032575" y="5165555"/>
              <a:ext cx="25305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Margen para incrementar sustancialmente exportación de graneles líquidos</a:t>
              </a: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DA70581-1710-5688-1B28-BF9B4D2F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6729" y="3864779"/>
              <a:ext cx="1306544" cy="1152000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9D5A7580-0268-D47A-C765-493DF31EC855}"/>
                </a:ext>
              </a:extLst>
            </p:cNvPr>
            <p:cNvSpPr txBox="1"/>
            <p:nvPr/>
          </p:nvSpPr>
          <p:spPr>
            <a:xfrm>
              <a:off x="9606731" y="5165555"/>
              <a:ext cx="25305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Margen para incrementar el terreno en concesión en el puerto desde el 32% actual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DADF431-EDED-9F8D-3AE2-2086D382C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8500" y="4155555"/>
              <a:ext cx="830997" cy="830997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023CEAF-D272-157E-4217-87099949E4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1"/>
          <a:stretch/>
        </p:blipFill>
        <p:spPr>
          <a:xfrm>
            <a:off x="8081510" y="295321"/>
            <a:ext cx="1739119" cy="5635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176344D-CEB9-F51C-C92A-60521C4CEE31}"/>
              </a:ext>
            </a:extLst>
          </p:cNvPr>
          <p:cNvSpPr/>
          <p:nvPr/>
        </p:nvSpPr>
        <p:spPr>
          <a:xfrm>
            <a:off x="4385574" y="1590054"/>
            <a:ext cx="7641515" cy="4923428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BC666433-D2B8-4318-920F-C09651B2BD14}"/>
              </a:ext>
            </a:extLst>
          </p:cNvPr>
          <p:cNvCxnSpPr>
            <a:cxnSpLocks/>
          </p:cNvCxnSpPr>
          <p:nvPr/>
        </p:nvCxnSpPr>
        <p:spPr>
          <a:xfrm flipH="1">
            <a:off x="2427214" y="2645594"/>
            <a:ext cx="6876000" cy="0"/>
          </a:xfrm>
          <a:prstGeom prst="line">
            <a:avLst/>
          </a:prstGeom>
          <a:ln w="12382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4082AE22-788D-4E59-B268-DB8B8CD53D34}"/>
              </a:ext>
            </a:extLst>
          </p:cNvPr>
          <p:cNvSpPr txBox="1"/>
          <p:nvPr/>
        </p:nvSpPr>
        <p:spPr>
          <a:xfrm>
            <a:off x="640991" y="2419909"/>
            <a:ext cx="1626960" cy="39873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00964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CARGAS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latin typeface="Segoe UI" panose="020B0502040204020203" pitchFamily="34" charset="0"/>
                <a:cs typeface="Segoe UI" panose="020B0502040204020203" pitchFamily="34" charset="0"/>
              </a:rPr>
              <a:t>POTENCIALES</a:t>
            </a:r>
            <a:endParaRPr kumimoji="0" lang="es-ES" b="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ítulo 1">
            <a:extLst>
              <a:ext uri="{FF2B5EF4-FFF2-40B4-BE49-F238E27FC236}">
                <a16:creationId xmlns:a16="http://schemas.microsoft.com/office/drawing/2014/main" id="{59CE5EDC-F81B-AA06-557A-63CEB7B1D9BE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 </a:t>
            </a:r>
            <a:r>
              <a:rPr lang="es-ES" b="0" dirty="0" err="1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hub</a:t>
            </a:r>
            <a:r>
              <a:rPr lang="es-ES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 hidrógeno</a:t>
            </a:r>
            <a:endParaRPr lang="es-ES" b="0" baseline="30000" dirty="0">
              <a:solidFill>
                <a:srgbClr val="00964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5B91AAC-0E1E-FC69-F228-E93F00953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377" y="1583100"/>
            <a:ext cx="1002975" cy="5643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5C4703-E525-8872-6450-D27C652F3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553" y="2948879"/>
            <a:ext cx="863193" cy="67024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B646D6-8FDE-8387-B7B9-B3B34F044A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244" y="3075350"/>
            <a:ext cx="1300951" cy="30086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85DD6C4-2B78-C70E-FE04-E1D0FF97AB30}"/>
              </a:ext>
            </a:extLst>
          </p:cNvPr>
          <p:cNvSpPr txBox="1"/>
          <p:nvPr/>
        </p:nvSpPr>
        <p:spPr>
          <a:xfrm>
            <a:off x="8569288" y="3075350"/>
            <a:ext cx="73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3035A01-7DD4-E1EE-8C52-85DC4DEC7E8F}"/>
              </a:ext>
            </a:extLst>
          </p:cNvPr>
          <p:cNvGrpSpPr/>
          <p:nvPr/>
        </p:nvGrpSpPr>
        <p:grpSpPr>
          <a:xfrm>
            <a:off x="5793318" y="1604380"/>
            <a:ext cx="1888059" cy="990458"/>
            <a:chOff x="5793318" y="1604380"/>
            <a:chExt cx="1888059" cy="990458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BE2CFBB-622D-8C15-ADB9-8A465468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318" y="1604380"/>
              <a:ext cx="1888059" cy="539993"/>
            </a:xfrm>
            <a:prstGeom prst="rect">
              <a:avLst/>
            </a:prstGeom>
          </p:spPr>
        </p:pic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32BFDCC0-404F-68EB-E80E-6DA9B658754F}"/>
                </a:ext>
              </a:extLst>
            </p:cNvPr>
            <p:cNvCxnSpPr>
              <a:cxnSpLocks/>
            </p:cNvCxnSpPr>
            <p:nvPr/>
          </p:nvCxnSpPr>
          <p:spPr>
            <a:xfrm>
              <a:off x="6395635" y="2162838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4F84B7AA-BC4D-A1AD-59C3-939C98910AAE}"/>
              </a:ext>
            </a:extLst>
          </p:cNvPr>
          <p:cNvCxnSpPr>
            <a:cxnSpLocks/>
          </p:cNvCxnSpPr>
          <p:nvPr/>
        </p:nvCxnSpPr>
        <p:spPr>
          <a:xfrm>
            <a:off x="8181860" y="2162838"/>
            <a:ext cx="0" cy="43200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FB764E1-91B8-6BB1-8A4E-FB4AB6F2A8DF}"/>
              </a:ext>
            </a:extLst>
          </p:cNvPr>
          <p:cNvSpPr txBox="1"/>
          <p:nvPr/>
        </p:nvSpPr>
        <p:spPr>
          <a:xfrm>
            <a:off x="5159525" y="6194185"/>
            <a:ext cx="3819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exhaustivo</a:t>
            </a:r>
          </a:p>
          <a:p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Fertiberia Palos y Cepsa RLR productores actuales, H</a:t>
            </a:r>
            <a:r>
              <a:rPr lang="es-ES" sz="1100" i="1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gris</a:t>
            </a:r>
          </a:p>
          <a:p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EQO H</a:t>
            </a:r>
            <a:r>
              <a:rPr lang="es-ES" sz="1100" i="1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electrolítico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57E5EC8-E718-EDB0-85D1-E71BC3B6909D}"/>
              </a:ext>
            </a:extLst>
          </p:cNvPr>
          <p:cNvGrpSpPr/>
          <p:nvPr/>
        </p:nvGrpSpPr>
        <p:grpSpPr>
          <a:xfrm>
            <a:off x="2837800" y="2680701"/>
            <a:ext cx="1156466" cy="732857"/>
            <a:chOff x="2837800" y="2680701"/>
            <a:chExt cx="1156466" cy="732857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C607B47-C9A0-77BF-32F5-E62884E0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7800" y="3151914"/>
              <a:ext cx="1156466" cy="261644"/>
            </a:xfrm>
            <a:prstGeom prst="rect">
              <a:avLst/>
            </a:prstGeom>
          </p:spPr>
        </p:pic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B420355E-56F8-2559-7AFC-1430FC942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1734" y="2680701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F1DC1EE-03BA-4C01-6801-ACECC33D6B60}"/>
              </a:ext>
            </a:extLst>
          </p:cNvPr>
          <p:cNvGrpSpPr/>
          <p:nvPr/>
        </p:nvGrpSpPr>
        <p:grpSpPr>
          <a:xfrm>
            <a:off x="4399880" y="2675206"/>
            <a:ext cx="1113892" cy="860716"/>
            <a:chOff x="4399880" y="2675206"/>
            <a:chExt cx="1113892" cy="86071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AEA7AFE-1FD0-7D7B-CF59-C0F4316C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9880" y="3004681"/>
              <a:ext cx="1113892" cy="531241"/>
            </a:xfrm>
            <a:prstGeom prst="rect">
              <a:avLst/>
            </a:prstGeom>
          </p:spPr>
        </p:pic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0E4E9D10-E893-4A80-C8B5-C27C54128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508" y="2675206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D1A1E5E0-A1F7-9C2A-916A-3261552569A9}"/>
              </a:ext>
            </a:extLst>
          </p:cNvPr>
          <p:cNvCxnSpPr>
            <a:cxnSpLocks/>
          </p:cNvCxnSpPr>
          <p:nvPr/>
        </p:nvCxnSpPr>
        <p:spPr>
          <a:xfrm flipV="1">
            <a:off x="6395635" y="2706945"/>
            <a:ext cx="0" cy="43200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5550ACA5-1E78-0996-B534-066D8CBCC83A}"/>
              </a:ext>
            </a:extLst>
          </p:cNvPr>
          <p:cNvCxnSpPr>
            <a:cxnSpLocks/>
          </p:cNvCxnSpPr>
          <p:nvPr/>
        </p:nvCxnSpPr>
        <p:spPr>
          <a:xfrm flipV="1">
            <a:off x="7499719" y="2711301"/>
            <a:ext cx="0" cy="43200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33339A01-9244-EE9C-70A7-A847FD7CE175}"/>
              </a:ext>
            </a:extLst>
          </p:cNvPr>
          <p:cNvCxnSpPr>
            <a:cxnSpLocks/>
          </p:cNvCxnSpPr>
          <p:nvPr/>
        </p:nvCxnSpPr>
        <p:spPr>
          <a:xfrm flipV="1">
            <a:off x="8936251" y="2698669"/>
            <a:ext cx="0" cy="43200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AE37B9BF-D908-7CFB-56AE-CDCA2E55263B}"/>
              </a:ext>
            </a:extLst>
          </p:cNvPr>
          <p:cNvCxnSpPr>
            <a:cxnSpLocks/>
          </p:cNvCxnSpPr>
          <p:nvPr/>
        </p:nvCxnSpPr>
        <p:spPr>
          <a:xfrm flipH="1">
            <a:off x="2435059" y="4875864"/>
            <a:ext cx="6876000" cy="0"/>
          </a:xfrm>
          <a:prstGeom prst="line">
            <a:avLst/>
          </a:prstGeom>
          <a:ln w="12382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3C39EC7-C61B-C547-04BC-273668E31E74}"/>
              </a:ext>
            </a:extLst>
          </p:cNvPr>
          <p:cNvSpPr txBox="1"/>
          <p:nvPr/>
        </p:nvSpPr>
        <p:spPr>
          <a:xfrm>
            <a:off x="552898" y="4676497"/>
            <a:ext cx="1853050" cy="39873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00964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DESCARGAS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latin typeface="Segoe UI" panose="020B0502040204020203" pitchFamily="34" charset="0"/>
                <a:cs typeface="Segoe UI" panose="020B0502040204020203" pitchFamily="34" charset="0"/>
              </a:rPr>
              <a:t>POTENCIALES</a:t>
            </a:r>
            <a:endParaRPr kumimoji="0" lang="es-ES" b="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A92F8FB-30F4-6F52-C81B-C7AB6D153952}"/>
              </a:ext>
            </a:extLst>
          </p:cNvPr>
          <p:cNvGrpSpPr/>
          <p:nvPr/>
        </p:nvGrpSpPr>
        <p:grpSpPr>
          <a:xfrm>
            <a:off x="4190829" y="1407356"/>
            <a:ext cx="1316920" cy="1187482"/>
            <a:chOff x="4190829" y="1407356"/>
            <a:chExt cx="1316920" cy="1187482"/>
          </a:xfrm>
        </p:grpSpPr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D26ED54B-896F-0284-7932-0CF3A4FE04B5}"/>
                </a:ext>
              </a:extLst>
            </p:cNvPr>
            <p:cNvCxnSpPr>
              <a:cxnSpLocks/>
            </p:cNvCxnSpPr>
            <p:nvPr/>
          </p:nvCxnSpPr>
          <p:spPr>
            <a:xfrm>
              <a:off x="4837081" y="2162838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46D81A4C-8327-2764-8BDB-B03A01533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0829" y="1407356"/>
              <a:ext cx="1316920" cy="731919"/>
            </a:xfrm>
            <a:prstGeom prst="rect">
              <a:avLst/>
            </a:prstGeom>
          </p:spPr>
        </p:pic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AF322C1-3B3D-CAE1-E048-5FBD400269C3}"/>
              </a:ext>
            </a:extLst>
          </p:cNvPr>
          <p:cNvGrpSpPr/>
          <p:nvPr/>
        </p:nvGrpSpPr>
        <p:grpSpPr>
          <a:xfrm>
            <a:off x="6767823" y="4918947"/>
            <a:ext cx="577813" cy="982012"/>
            <a:chOff x="5616379" y="4928291"/>
            <a:chExt cx="577813" cy="982012"/>
          </a:xfrm>
        </p:grpSpPr>
        <p:cxnSp>
          <p:nvCxnSpPr>
            <p:cNvPr id="93" name="Conector recto de flecha 92">
              <a:extLst>
                <a:ext uri="{FF2B5EF4-FFF2-40B4-BE49-F238E27FC236}">
                  <a16:creationId xmlns:a16="http://schemas.microsoft.com/office/drawing/2014/main" id="{89C1D1DA-1EF3-5EB7-BAE4-5144A805BD50}"/>
                </a:ext>
              </a:extLst>
            </p:cNvPr>
            <p:cNvCxnSpPr>
              <a:cxnSpLocks/>
            </p:cNvCxnSpPr>
            <p:nvPr/>
          </p:nvCxnSpPr>
          <p:spPr>
            <a:xfrm>
              <a:off x="5897690" y="4928291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Imagen 116">
              <a:extLst>
                <a:ext uri="{FF2B5EF4-FFF2-40B4-BE49-F238E27FC236}">
                  <a16:creationId xmlns:a16="http://schemas.microsoft.com/office/drawing/2014/main" id="{F135A793-58D7-7BC0-273D-0757FF6E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379" y="5348248"/>
              <a:ext cx="577813" cy="562055"/>
            </a:xfrm>
            <a:prstGeom prst="rect">
              <a:avLst/>
            </a:prstGeom>
          </p:spPr>
        </p:pic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7302D2E1-0AE7-DA39-39BB-666288220C9D}"/>
              </a:ext>
            </a:extLst>
          </p:cNvPr>
          <p:cNvGrpSpPr/>
          <p:nvPr/>
        </p:nvGrpSpPr>
        <p:grpSpPr>
          <a:xfrm>
            <a:off x="9319645" y="3708805"/>
            <a:ext cx="1516410" cy="2293895"/>
            <a:chOff x="9500251" y="3716127"/>
            <a:chExt cx="1516410" cy="2293895"/>
          </a:xfrm>
        </p:grpSpPr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7239F311-1973-BE0A-B4DD-42BBD8AC9814}"/>
                </a:ext>
              </a:extLst>
            </p:cNvPr>
            <p:cNvSpPr/>
            <p:nvPr/>
          </p:nvSpPr>
          <p:spPr>
            <a:xfrm>
              <a:off x="9504077" y="5115669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HVO</a:t>
              </a: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F801538B-A22A-A8B7-D539-B670BC0B4911}"/>
                </a:ext>
              </a:extLst>
            </p:cNvPr>
            <p:cNvSpPr/>
            <p:nvPr/>
          </p:nvSpPr>
          <p:spPr>
            <a:xfrm>
              <a:off x="9504661" y="3716127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e-amoniaco</a:t>
              </a:r>
              <a:endParaRPr kumimoji="0" lang="es-ES" sz="1400" b="1" i="0" u="none" strike="noStrike" kern="120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58B006E9-A0E3-F590-C220-E7E058C94E60}"/>
                </a:ext>
              </a:extLst>
            </p:cNvPr>
            <p:cNvSpPr/>
            <p:nvPr/>
          </p:nvSpPr>
          <p:spPr>
            <a:xfrm>
              <a:off x="9503964" y="4181840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e-</a:t>
              </a: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fuels</a:t>
              </a:r>
              <a:endParaRPr kumimoji="0" lang="es-ES" sz="1400" b="1" i="0" u="none" strike="noStrike" kern="120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70FDFF4E-35D3-F096-A031-CB13AB21094E}"/>
                </a:ext>
              </a:extLst>
            </p:cNvPr>
            <p:cNvSpPr/>
            <p:nvPr/>
          </p:nvSpPr>
          <p:spPr>
            <a:xfrm>
              <a:off x="9500251" y="4645143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e-metanol</a:t>
              </a:r>
            </a:p>
          </p:txBody>
        </p: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E11BD1FE-316E-7CF5-1415-F442BF8343D5}"/>
                </a:ext>
              </a:extLst>
            </p:cNvPr>
            <p:cNvSpPr/>
            <p:nvPr/>
          </p:nvSpPr>
          <p:spPr>
            <a:xfrm>
              <a:off x="9500251" y="5578022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LOHC</a:t>
              </a:r>
            </a:p>
          </p:txBody>
        </p:sp>
      </p:grpSp>
      <p:pic>
        <p:nvPicPr>
          <p:cNvPr id="128" name="Imagen 127">
            <a:extLst>
              <a:ext uri="{FF2B5EF4-FFF2-40B4-BE49-F238E27FC236}">
                <a16:creationId xmlns:a16="http://schemas.microsoft.com/office/drawing/2014/main" id="{CD322D8E-B00F-815D-77CE-A7F42060036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006" y="4189189"/>
            <a:ext cx="974616" cy="97461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B9D966BA-D771-4DDF-37F3-FF0BC6F469BA}"/>
              </a:ext>
            </a:extLst>
          </p:cNvPr>
          <p:cNvGrpSpPr/>
          <p:nvPr/>
        </p:nvGrpSpPr>
        <p:grpSpPr>
          <a:xfrm>
            <a:off x="2276305" y="4933979"/>
            <a:ext cx="1010276" cy="1049782"/>
            <a:chOff x="2999578" y="4929859"/>
            <a:chExt cx="1010276" cy="104978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B2451B7-CE95-A6B2-9F56-90BDDB269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9578" y="5415300"/>
              <a:ext cx="1010276" cy="564341"/>
            </a:xfrm>
            <a:prstGeom prst="rect">
              <a:avLst/>
            </a:prstGeom>
          </p:spPr>
        </p:pic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C6D28DAC-1334-AE52-0A8A-11CD43605BC1}"/>
                </a:ext>
              </a:extLst>
            </p:cNvPr>
            <p:cNvCxnSpPr>
              <a:cxnSpLocks/>
            </p:cNvCxnSpPr>
            <p:nvPr/>
          </p:nvCxnSpPr>
          <p:spPr>
            <a:xfrm>
              <a:off x="3485995" y="4929859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539A6B0-37B9-5816-381F-CFAA87E240A1}"/>
              </a:ext>
            </a:extLst>
          </p:cNvPr>
          <p:cNvGrpSpPr/>
          <p:nvPr/>
        </p:nvGrpSpPr>
        <p:grpSpPr>
          <a:xfrm>
            <a:off x="2109436" y="3935690"/>
            <a:ext cx="2111669" cy="889145"/>
            <a:chOff x="2165998" y="3935690"/>
            <a:chExt cx="2111669" cy="88914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3B528AD-AD96-C1E2-621C-B48B5D26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5998" y="3935690"/>
              <a:ext cx="2111669" cy="254857"/>
            </a:xfrm>
            <a:prstGeom prst="rect">
              <a:avLst/>
            </a:prstGeom>
          </p:spPr>
        </p:pic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E4DD9016-5E79-C22B-D0C6-20DE210E9CD9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3356877" y="4392835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EB8E144-31D0-72A3-E58D-40ADEFEDC201}"/>
              </a:ext>
            </a:extLst>
          </p:cNvPr>
          <p:cNvGrpSpPr/>
          <p:nvPr/>
        </p:nvGrpSpPr>
        <p:grpSpPr>
          <a:xfrm>
            <a:off x="2376370" y="1647193"/>
            <a:ext cx="1729660" cy="947645"/>
            <a:chOff x="2376370" y="1647193"/>
            <a:chExt cx="1729660" cy="947645"/>
          </a:xfrm>
        </p:grpSpPr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10DD05AE-2F42-08DC-82D7-C07E0101825B}"/>
                </a:ext>
              </a:extLst>
            </p:cNvPr>
            <p:cNvCxnSpPr>
              <a:cxnSpLocks/>
            </p:cNvCxnSpPr>
            <p:nvPr/>
          </p:nvCxnSpPr>
          <p:spPr>
            <a:xfrm>
              <a:off x="3241883" y="2162838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70ADB39-61CE-9F78-37A3-EE4B7BF03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342" b="30545"/>
            <a:stretch/>
          </p:blipFill>
          <p:spPr>
            <a:xfrm>
              <a:off x="2376370" y="1647193"/>
              <a:ext cx="1729660" cy="380550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CEACA88-0E24-C303-B790-7864E7B4BA2E}"/>
              </a:ext>
            </a:extLst>
          </p:cNvPr>
          <p:cNvGrpSpPr/>
          <p:nvPr/>
        </p:nvGrpSpPr>
        <p:grpSpPr>
          <a:xfrm>
            <a:off x="3261988" y="4926120"/>
            <a:ext cx="1316920" cy="1029254"/>
            <a:chOff x="3697933" y="4926120"/>
            <a:chExt cx="1316920" cy="1029254"/>
          </a:xfrm>
        </p:grpSpPr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3DAB287F-D160-88A5-7FE7-46F2EEC57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933" y="5223455"/>
              <a:ext cx="1316920" cy="731919"/>
            </a:xfrm>
            <a:prstGeom prst="rect">
              <a:avLst/>
            </a:prstGeom>
          </p:spPr>
        </p:pic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C2F53F4E-C64A-D7C7-0B40-FA98058AFBF3}"/>
                </a:ext>
              </a:extLst>
            </p:cNvPr>
            <p:cNvCxnSpPr>
              <a:cxnSpLocks/>
            </p:cNvCxnSpPr>
            <p:nvPr/>
          </p:nvCxnSpPr>
          <p:spPr>
            <a:xfrm>
              <a:off x="4307119" y="4926120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013E7E0-4DEE-1410-44E5-3D1318838C08}"/>
              </a:ext>
            </a:extLst>
          </p:cNvPr>
          <p:cNvGrpSpPr/>
          <p:nvPr/>
        </p:nvGrpSpPr>
        <p:grpSpPr>
          <a:xfrm>
            <a:off x="8042020" y="3607211"/>
            <a:ext cx="666946" cy="1236476"/>
            <a:chOff x="8042020" y="3607211"/>
            <a:chExt cx="666946" cy="1236476"/>
          </a:xfrm>
        </p:grpSpPr>
        <p:pic>
          <p:nvPicPr>
            <p:cNvPr id="110" name="Imagen 109">
              <a:extLst>
                <a:ext uri="{FF2B5EF4-FFF2-40B4-BE49-F238E27FC236}">
                  <a16:creationId xmlns:a16="http://schemas.microsoft.com/office/drawing/2014/main" id="{7A8C9A6C-8521-5C08-DE35-3BB8B2A2A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2020" y="3607211"/>
              <a:ext cx="666946" cy="692257"/>
            </a:xfrm>
            <a:prstGeom prst="rect">
              <a:avLst/>
            </a:prstGeom>
          </p:spPr>
        </p:pic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C27E37F4-A70C-F890-D37A-73F269AF8E94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8407135" y="4411687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C0E7110-9129-AE94-E299-30BFF0E39906}"/>
              </a:ext>
            </a:extLst>
          </p:cNvPr>
          <p:cNvGrpSpPr/>
          <p:nvPr/>
        </p:nvGrpSpPr>
        <p:grpSpPr>
          <a:xfrm>
            <a:off x="4292371" y="3792942"/>
            <a:ext cx="1888059" cy="1031483"/>
            <a:chOff x="4726004" y="3792942"/>
            <a:chExt cx="1888059" cy="1031483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0CE4DD1-B53B-9283-CC10-0497C0C0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6004" y="3792942"/>
              <a:ext cx="1888059" cy="539993"/>
            </a:xfrm>
            <a:prstGeom prst="rect">
              <a:avLst/>
            </a:prstGeom>
          </p:spPr>
        </p:pic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A6EBBD4B-60DE-CF71-F694-7ACBAFDD882B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5409491" y="4392425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BCAAE3F-FD51-FB12-32A0-0486E66C0122}"/>
              </a:ext>
            </a:extLst>
          </p:cNvPr>
          <p:cNvGrpSpPr/>
          <p:nvPr/>
        </p:nvGrpSpPr>
        <p:grpSpPr>
          <a:xfrm>
            <a:off x="6169880" y="3788038"/>
            <a:ext cx="1886770" cy="1029952"/>
            <a:chOff x="6631794" y="3788038"/>
            <a:chExt cx="1886770" cy="1029952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A0495B1F-1F6C-35D6-B802-943488582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794" y="3788038"/>
              <a:ext cx="1886770" cy="548391"/>
            </a:xfrm>
            <a:prstGeom prst="rect">
              <a:avLst/>
            </a:prstGeom>
          </p:spPr>
        </p:pic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BE8EDF3A-66DF-143E-91A7-8D9F67413EF2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7388247" y="4385990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A95E94FB-9B5A-16B1-4356-97CDC0272027}"/>
              </a:ext>
            </a:extLst>
          </p:cNvPr>
          <p:cNvCxnSpPr>
            <a:cxnSpLocks/>
          </p:cNvCxnSpPr>
          <p:nvPr/>
        </p:nvCxnSpPr>
        <p:spPr>
          <a:xfrm rot="10800000">
            <a:off x="8671645" y="3973145"/>
            <a:ext cx="648000" cy="756000"/>
          </a:xfrm>
          <a:prstGeom prst="bentConnector3">
            <a:avLst>
              <a:gd name="adj1" fmla="val 48702"/>
            </a:avLst>
          </a:prstGeom>
          <a:ln w="28575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6371D712-8413-BB0B-3C3C-61EDD326CC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81073" y="5012180"/>
            <a:ext cx="648000" cy="756000"/>
          </a:xfrm>
          <a:prstGeom prst="bentConnector3">
            <a:avLst>
              <a:gd name="adj1" fmla="val 50000"/>
            </a:avLst>
          </a:prstGeom>
          <a:ln w="28575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C87C44A3-72A7-9E4F-732E-9A4466E7BB95}"/>
              </a:ext>
            </a:extLst>
          </p:cNvPr>
          <p:cNvGrpSpPr/>
          <p:nvPr/>
        </p:nvGrpSpPr>
        <p:grpSpPr>
          <a:xfrm>
            <a:off x="7359636" y="4934726"/>
            <a:ext cx="733926" cy="720770"/>
            <a:chOff x="8411079" y="4933979"/>
            <a:chExt cx="733926" cy="720770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4FC0A309-7C1E-52D0-E8BB-DF78D5CC58E3}"/>
                </a:ext>
              </a:extLst>
            </p:cNvPr>
            <p:cNvSpPr txBox="1"/>
            <p:nvPr/>
          </p:nvSpPr>
          <p:spPr>
            <a:xfrm>
              <a:off x="8411079" y="5316195"/>
              <a:ext cx="733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Otros</a:t>
              </a:r>
            </a:p>
          </p:txBody>
        </p: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557564B2-E923-C5BF-A82D-3D8F346A1354}"/>
                </a:ext>
              </a:extLst>
            </p:cNvPr>
            <p:cNvCxnSpPr>
              <a:cxnSpLocks/>
            </p:cNvCxnSpPr>
            <p:nvPr/>
          </p:nvCxnSpPr>
          <p:spPr>
            <a:xfrm>
              <a:off x="8778042" y="4933979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6777E41-7E45-3989-C70C-BDB7D3F9EFD4}"/>
              </a:ext>
            </a:extLst>
          </p:cNvPr>
          <p:cNvSpPr/>
          <p:nvPr/>
        </p:nvSpPr>
        <p:spPr>
          <a:xfrm>
            <a:off x="504606" y="1039625"/>
            <a:ext cx="11398016" cy="5071463"/>
          </a:xfrm>
          <a:prstGeom prst="roundRect">
            <a:avLst>
              <a:gd name="adj" fmla="val 0"/>
            </a:avLst>
          </a:prstGeom>
          <a:solidFill>
            <a:srgbClr val="009640">
              <a:alpha val="2000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1BA8428-DE9E-D181-8C82-B984CFC8210A}"/>
              </a:ext>
            </a:extLst>
          </p:cNvPr>
          <p:cNvGrpSpPr/>
          <p:nvPr/>
        </p:nvGrpSpPr>
        <p:grpSpPr>
          <a:xfrm>
            <a:off x="5461993" y="4917710"/>
            <a:ext cx="1351464" cy="1037259"/>
            <a:chOff x="4841659" y="4918264"/>
            <a:chExt cx="1351464" cy="1037259"/>
          </a:xfrm>
        </p:grpSpPr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D8253F04-D959-975F-7EBC-01D4E0CEE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1659" y="5204405"/>
              <a:ext cx="1351464" cy="751118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88849A19-057C-69DB-1EFB-40D4BFBC70A6}"/>
                </a:ext>
              </a:extLst>
            </p:cNvPr>
            <p:cNvCxnSpPr>
              <a:cxnSpLocks/>
            </p:cNvCxnSpPr>
            <p:nvPr/>
          </p:nvCxnSpPr>
          <p:spPr>
            <a:xfrm>
              <a:off x="5496470" y="4918264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8E23837-0D7F-37B7-0818-CDB0BA4324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76" y="2442612"/>
            <a:ext cx="465187" cy="465187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F026505-D798-65C2-C309-4475E9C23152}"/>
              </a:ext>
            </a:extLst>
          </p:cNvPr>
          <p:cNvCxnSpPr>
            <a:cxnSpLocks/>
          </p:cNvCxnSpPr>
          <p:nvPr/>
        </p:nvCxnSpPr>
        <p:spPr>
          <a:xfrm flipH="1">
            <a:off x="9311059" y="2645594"/>
            <a:ext cx="252000" cy="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BE2A773-332B-B10D-B7EA-73A38BAC5783}"/>
              </a:ext>
            </a:extLst>
          </p:cNvPr>
          <p:cNvGrpSpPr/>
          <p:nvPr/>
        </p:nvGrpSpPr>
        <p:grpSpPr>
          <a:xfrm>
            <a:off x="8114911" y="4892347"/>
            <a:ext cx="559940" cy="1215930"/>
            <a:chOff x="8008581" y="4892347"/>
            <a:chExt cx="559940" cy="1215930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D773AD67-2A01-BD33-8FF2-22C700F6B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8581" y="5315839"/>
              <a:ext cx="559940" cy="792438"/>
            </a:xfrm>
            <a:prstGeom prst="rect">
              <a:avLst/>
            </a:prstGeom>
          </p:spPr>
        </p:pic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9A6A3194-EBCE-C26A-91E0-259A3FC60354}"/>
                </a:ext>
              </a:extLst>
            </p:cNvPr>
            <p:cNvCxnSpPr>
              <a:cxnSpLocks/>
            </p:cNvCxnSpPr>
            <p:nvPr/>
          </p:nvCxnSpPr>
          <p:spPr>
            <a:xfrm>
              <a:off x="8272981" y="4892347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Imagen 70">
            <a:extLst>
              <a:ext uri="{FF2B5EF4-FFF2-40B4-BE49-F238E27FC236}">
                <a16:creationId xmlns:a16="http://schemas.microsoft.com/office/drawing/2014/main" id="{8C6AC0C5-1C60-1AEB-B139-383D82F86D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13168" y="5509449"/>
            <a:ext cx="994581" cy="256741"/>
          </a:xfrm>
          <a:prstGeom prst="rect">
            <a:avLst/>
          </a:prstGeom>
        </p:spPr>
      </p:pic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843DE1B6-C900-B0A4-9D4C-200CE482613A}"/>
              </a:ext>
            </a:extLst>
          </p:cNvPr>
          <p:cNvCxnSpPr>
            <a:cxnSpLocks/>
          </p:cNvCxnSpPr>
          <p:nvPr/>
        </p:nvCxnSpPr>
        <p:spPr>
          <a:xfrm>
            <a:off x="4989591" y="4933979"/>
            <a:ext cx="0" cy="432000"/>
          </a:xfrm>
          <a:prstGeom prst="straightConnector1">
            <a:avLst/>
          </a:prstGeom>
          <a:ln w="57150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n 72">
            <a:extLst>
              <a:ext uri="{FF2B5EF4-FFF2-40B4-BE49-F238E27FC236}">
                <a16:creationId xmlns:a16="http://schemas.microsoft.com/office/drawing/2014/main" id="{ED44724D-401A-806E-4711-6AA71B33938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8825" y="339515"/>
            <a:ext cx="1316921" cy="658461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54EFC343-915E-109B-B47E-D8179874B865}"/>
              </a:ext>
            </a:extLst>
          </p:cNvPr>
          <p:cNvGrpSpPr/>
          <p:nvPr/>
        </p:nvGrpSpPr>
        <p:grpSpPr>
          <a:xfrm>
            <a:off x="10076345" y="1719381"/>
            <a:ext cx="1671055" cy="1818988"/>
            <a:chOff x="10076345" y="1519356"/>
            <a:chExt cx="1671055" cy="1818988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3AD7CEAC-38B3-3C13-0559-EF1886FBC8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695" y="1752233"/>
              <a:ext cx="0" cy="1476000"/>
            </a:xfrm>
            <a:prstGeom prst="line">
              <a:avLst/>
            </a:prstGeom>
            <a:ln w="57150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D7422D54-55D1-D398-8668-99AB6BDB7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5" b="1"/>
            <a:stretch/>
          </p:blipFill>
          <p:spPr>
            <a:xfrm>
              <a:off x="10644546" y="2401332"/>
              <a:ext cx="904760" cy="614953"/>
            </a:xfrm>
            <a:prstGeom prst="rect">
              <a:avLst/>
            </a:prstGeom>
          </p:spPr>
        </p:pic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83C5E184-63FE-2893-FD87-EF2CB32532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6345" y="2474144"/>
              <a:ext cx="252000" cy="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C3577577-2D58-018F-C1EC-33CBC367A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4695" y="2740844"/>
              <a:ext cx="252000" cy="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97F30A86-999E-53B1-5D54-497EBD57D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979" y="1519356"/>
              <a:ext cx="1113892" cy="531241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09D3AAB2-D46A-22CE-6E18-0A5BC02FA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449" y="3037482"/>
              <a:ext cx="1300951" cy="300862"/>
            </a:xfrm>
            <a:prstGeom prst="rect">
              <a:avLst/>
            </a:prstGeom>
          </p:spPr>
        </p:pic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93FEDBEB-B473-CFD9-442E-D7140AEFD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4695" y="3228083"/>
              <a:ext cx="252000" cy="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B6293C48-9DC2-F290-1336-A8DAB464D8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4695" y="1784654"/>
              <a:ext cx="252000" cy="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C327829-45E9-EC08-E31C-0C8B19E5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34867" y="2154174"/>
              <a:ext cx="1052528" cy="238129"/>
            </a:xfrm>
            <a:prstGeom prst="rect">
              <a:avLst/>
            </a:prstGeom>
          </p:spPr>
        </p:pic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D255A7C5-3A87-6524-BF56-24EA18B8F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41269" y="2271041"/>
              <a:ext cx="252000" cy="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9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BC666433-D2B8-4318-920F-C09651B2BD14}"/>
              </a:ext>
            </a:extLst>
          </p:cNvPr>
          <p:cNvCxnSpPr>
            <a:cxnSpLocks/>
          </p:cNvCxnSpPr>
          <p:nvPr/>
        </p:nvCxnSpPr>
        <p:spPr>
          <a:xfrm flipH="1">
            <a:off x="2427214" y="2645594"/>
            <a:ext cx="6876000" cy="0"/>
          </a:xfrm>
          <a:prstGeom prst="line">
            <a:avLst/>
          </a:prstGeom>
          <a:ln w="12382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4082AE22-788D-4E59-B268-DB8B8CD53D34}"/>
              </a:ext>
            </a:extLst>
          </p:cNvPr>
          <p:cNvSpPr txBox="1"/>
          <p:nvPr/>
        </p:nvSpPr>
        <p:spPr>
          <a:xfrm>
            <a:off x="640991" y="2419909"/>
            <a:ext cx="1626960" cy="39873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00964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CARGAS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latin typeface="Segoe UI" panose="020B0502040204020203" pitchFamily="34" charset="0"/>
                <a:cs typeface="Segoe UI" panose="020B0502040204020203" pitchFamily="34" charset="0"/>
              </a:rPr>
              <a:t>POTENCIALES</a:t>
            </a:r>
            <a:endParaRPr kumimoji="0" lang="es-ES" b="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ítulo 1">
            <a:extLst>
              <a:ext uri="{FF2B5EF4-FFF2-40B4-BE49-F238E27FC236}">
                <a16:creationId xmlns:a16="http://schemas.microsoft.com/office/drawing/2014/main" id="{59CE5EDC-F81B-AA06-557A-63CEB7B1D9BE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 </a:t>
            </a:r>
            <a:r>
              <a:rPr lang="es-ES" b="0" dirty="0" err="1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hub</a:t>
            </a:r>
            <a:r>
              <a:rPr lang="es-ES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 CO</a:t>
            </a:r>
            <a:r>
              <a:rPr lang="es-ES" b="0" baseline="-2500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BB646D6-8FDE-8387-B7B9-B3B34F044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84" y="3095023"/>
            <a:ext cx="1300951" cy="300862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FB764E1-91B8-6BB1-8A4E-FB4AB6F2A8DF}"/>
              </a:ext>
            </a:extLst>
          </p:cNvPr>
          <p:cNvSpPr txBox="1"/>
          <p:nvPr/>
        </p:nvSpPr>
        <p:spPr>
          <a:xfrm>
            <a:off x="5159525" y="6194185"/>
            <a:ext cx="3819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exhaustivo, cargas potenciales superiores a 100.000 t/a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D1A1E5E0-A1F7-9C2A-916A-3261552569A9}"/>
              </a:ext>
            </a:extLst>
          </p:cNvPr>
          <p:cNvCxnSpPr>
            <a:cxnSpLocks/>
          </p:cNvCxnSpPr>
          <p:nvPr/>
        </p:nvCxnSpPr>
        <p:spPr>
          <a:xfrm flipV="1">
            <a:off x="6395635" y="2706945"/>
            <a:ext cx="0" cy="43200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5550ACA5-1E78-0996-B534-066D8CBCC83A}"/>
              </a:ext>
            </a:extLst>
          </p:cNvPr>
          <p:cNvCxnSpPr>
            <a:cxnSpLocks/>
          </p:cNvCxnSpPr>
          <p:nvPr/>
        </p:nvCxnSpPr>
        <p:spPr>
          <a:xfrm flipV="1">
            <a:off x="7725967" y="2711301"/>
            <a:ext cx="0" cy="432000"/>
          </a:xfrm>
          <a:prstGeom prst="straightConnector1">
            <a:avLst/>
          </a:prstGeom>
          <a:ln w="5715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AE37B9BF-D908-7CFB-56AE-CDCA2E55263B}"/>
              </a:ext>
            </a:extLst>
          </p:cNvPr>
          <p:cNvCxnSpPr>
            <a:cxnSpLocks/>
          </p:cNvCxnSpPr>
          <p:nvPr/>
        </p:nvCxnSpPr>
        <p:spPr>
          <a:xfrm flipH="1">
            <a:off x="2435059" y="4875864"/>
            <a:ext cx="6876000" cy="0"/>
          </a:xfrm>
          <a:prstGeom prst="line">
            <a:avLst/>
          </a:prstGeom>
          <a:ln w="123825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3C39EC7-C61B-C547-04BC-273668E31E74}"/>
              </a:ext>
            </a:extLst>
          </p:cNvPr>
          <p:cNvSpPr txBox="1"/>
          <p:nvPr/>
        </p:nvSpPr>
        <p:spPr>
          <a:xfrm>
            <a:off x="552898" y="4676497"/>
            <a:ext cx="1853050" cy="39873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algn="ctr">
              <a:defRPr sz="2000" b="1">
                <a:solidFill>
                  <a:srgbClr val="00964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DESCARGAS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>
                <a:latin typeface="Segoe UI" panose="020B0502040204020203" pitchFamily="34" charset="0"/>
                <a:cs typeface="Segoe UI" panose="020B0502040204020203" pitchFamily="34" charset="0"/>
              </a:rPr>
              <a:t>POTENCIALES</a:t>
            </a:r>
            <a:endParaRPr kumimoji="0" lang="es-ES" b="0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661D803-6148-338D-2E13-F99438C3AC6A}"/>
              </a:ext>
            </a:extLst>
          </p:cNvPr>
          <p:cNvGrpSpPr/>
          <p:nvPr/>
        </p:nvGrpSpPr>
        <p:grpSpPr>
          <a:xfrm>
            <a:off x="4292371" y="3792942"/>
            <a:ext cx="1888059" cy="1022056"/>
            <a:chOff x="4726004" y="3792942"/>
            <a:chExt cx="1888059" cy="1022056"/>
          </a:xfrm>
        </p:grpSpPr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2D95017C-5138-E36C-840E-D70AEA40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6004" y="3792942"/>
              <a:ext cx="1888059" cy="539993"/>
            </a:xfrm>
            <a:prstGeom prst="rect">
              <a:avLst/>
            </a:prstGeom>
          </p:spPr>
        </p:pic>
        <p:cxnSp>
          <p:nvCxnSpPr>
            <p:cNvPr id="115" name="Conector recto de flecha 114">
              <a:extLst>
                <a:ext uri="{FF2B5EF4-FFF2-40B4-BE49-F238E27FC236}">
                  <a16:creationId xmlns:a16="http://schemas.microsoft.com/office/drawing/2014/main" id="{1A34AE89-C5A5-8624-509D-5BB71F790A47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5409491" y="4382998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97EB6A7-AE02-59F8-5BBC-CA8C276C710B}"/>
              </a:ext>
            </a:extLst>
          </p:cNvPr>
          <p:cNvGrpSpPr/>
          <p:nvPr/>
        </p:nvGrpSpPr>
        <p:grpSpPr>
          <a:xfrm>
            <a:off x="6169880" y="3788038"/>
            <a:ext cx="1886770" cy="1029952"/>
            <a:chOff x="6631794" y="3788038"/>
            <a:chExt cx="1886770" cy="1029952"/>
          </a:xfrm>
        </p:grpSpPr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261A5EF6-70DF-4FC0-619A-CE211079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794" y="3788038"/>
              <a:ext cx="1886770" cy="548391"/>
            </a:xfrm>
            <a:prstGeom prst="rect">
              <a:avLst/>
            </a:prstGeom>
          </p:spPr>
        </p:pic>
        <p:cxnSp>
          <p:nvCxnSpPr>
            <p:cNvPr id="116" name="Conector recto de flecha 115">
              <a:extLst>
                <a:ext uri="{FF2B5EF4-FFF2-40B4-BE49-F238E27FC236}">
                  <a16:creationId xmlns:a16="http://schemas.microsoft.com/office/drawing/2014/main" id="{7A0463D2-9CD7-6561-E22F-8C25837DB67B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7388247" y="4385990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7302D2E1-0AE7-DA39-39BB-666288220C9D}"/>
              </a:ext>
            </a:extLst>
          </p:cNvPr>
          <p:cNvGrpSpPr/>
          <p:nvPr/>
        </p:nvGrpSpPr>
        <p:grpSpPr>
          <a:xfrm>
            <a:off x="9323358" y="4212225"/>
            <a:ext cx="1518920" cy="895303"/>
            <a:chOff x="9503964" y="4181840"/>
            <a:chExt cx="1518920" cy="895303"/>
          </a:xfrm>
        </p:grpSpPr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58B006E9-A0E3-F590-C220-E7E058C94E60}"/>
                </a:ext>
              </a:extLst>
            </p:cNvPr>
            <p:cNvSpPr/>
            <p:nvPr/>
          </p:nvSpPr>
          <p:spPr>
            <a:xfrm>
              <a:off x="9503964" y="4181840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e-</a:t>
              </a: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fuels</a:t>
              </a:r>
              <a:endParaRPr kumimoji="0" lang="es-ES" sz="1400" b="1" i="0" u="none" strike="noStrike" kern="120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70FDFF4E-35D3-F096-A031-CB13AB21094E}"/>
                </a:ext>
              </a:extLst>
            </p:cNvPr>
            <p:cNvSpPr/>
            <p:nvPr/>
          </p:nvSpPr>
          <p:spPr>
            <a:xfrm>
              <a:off x="9510884" y="4645143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e-metanol</a:t>
              </a:r>
            </a:p>
          </p:txBody>
        </p:sp>
      </p:grpSp>
      <p:pic>
        <p:nvPicPr>
          <p:cNvPr id="128" name="Imagen 127">
            <a:extLst>
              <a:ext uri="{FF2B5EF4-FFF2-40B4-BE49-F238E27FC236}">
                <a16:creationId xmlns:a16="http://schemas.microsoft.com/office/drawing/2014/main" id="{CD322D8E-B00F-815D-77CE-A7F4206003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006" y="4189189"/>
            <a:ext cx="974616" cy="97461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FF6BA45-0165-D7B2-F6E9-EF2CFC22F03D}"/>
              </a:ext>
            </a:extLst>
          </p:cNvPr>
          <p:cNvGrpSpPr/>
          <p:nvPr/>
        </p:nvGrpSpPr>
        <p:grpSpPr>
          <a:xfrm>
            <a:off x="7597600" y="1600058"/>
            <a:ext cx="1886770" cy="1000990"/>
            <a:chOff x="6546468" y="1593848"/>
            <a:chExt cx="1886770" cy="1000990"/>
          </a:xfrm>
        </p:grpSpPr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32BFDCC0-404F-68EB-E80E-6DA9B65875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1756" y="2162838"/>
              <a:ext cx="0" cy="432000"/>
            </a:xfrm>
            <a:prstGeom prst="straightConnector1">
              <a:avLst/>
            </a:prstGeom>
            <a:ln w="571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935E98F-8328-3137-3641-2177A66F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6468" y="1593848"/>
              <a:ext cx="1886770" cy="548391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E93C2EC-B14F-6E11-64BE-0EC65DF12C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787" y="3177698"/>
            <a:ext cx="1157464" cy="17901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EF0A2874-97EC-9E91-E06B-2458B5D290B1}"/>
              </a:ext>
            </a:extLst>
          </p:cNvPr>
          <p:cNvGrpSpPr/>
          <p:nvPr/>
        </p:nvGrpSpPr>
        <p:grpSpPr>
          <a:xfrm>
            <a:off x="2570865" y="3832386"/>
            <a:ext cx="1316428" cy="992501"/>
            <a:chOff x="2985646" y="3832386"/>
            <a:chExt cx="1316428" cy="99250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8110A31-7A18-B119-37A8-1D63D4BD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646" y="3832386"/>
              <a:ext cx="1316428" cy="366131"/>
            </a:xfrm>
            <a:prstGeom prst="rect">
              <a:avLst/>
            </a:prstGeom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1B10953-97E6-7803-89AD-82745428F089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3724847" y="4392887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B30B359-1D5D-630D-AF3B-EA66E09540BE}"/>
              </a:ext>
            </a:extLst>
          </p:cNvPr>
          <p:cNvGrpSpPr/>
          <p:nvPr/>
        </p:nvGrpSpPr>
        <p:grpSpPr>
          <a:xfrm>
            <a:off x="2376370" y="1647193"/>
            <a:ext cx="1729660" cy="947859"/>
            <a:chOff x="2376370" y="1647193"/>
            <a:chExt cx="1729660" cy="94785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533A67E-53CF-5121-139C-312125F30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342" b="30545"/>
            <a:stretch/>
          </p:blipFill>
          <p:spPr>
            <a:xfrm>
              <a:off x="2376370" y="1647193"/>
              <a:ext cx="1729660" cy="380550"/>
            </a:xfrm>
            <a:prstGeom prst="rect">
              <a:avLst/>
            </a:prstGeom>
          </p:spPr>
        </p:pic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8EFF103D-0E35-28AE-9D1C-55CA20DEE038}"/>
                </a:ext>
              </a:extLst>
            </p:cNvPr>
            <p:cNvCxnSpPr>
              <a:cxnSpLocks/>
            </p:cNvCxnSpPr>
            <p:nvPr/>
          </p:nvCxnSpPr>
          <p:spPr>
            <a:xfrm>
              <a:off x="3241200" y="2163052"/>
              <a:ext cx="0" cy="432000"/>
            </a:xfrm>
            <a:prstGeom prst="straightConnector1">
              <a:avLst/>
            </a:prstGeom>
            <a:ln w="571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C23B4F0-53D3-952E-0354-6EC2C8C8C4F3}"/>
              </a:ext>
            </a:extLst>
          </p:cNvPr>
          <p:cNvSpPr/>
          <p:nvPr/>
        </p:nvSpPr>
        <p:spPr>
          <a:xfrm>
            <a:off x="9332535" y="5138831"/>
            <a:ext cx="1512000" cy="432000"/>
          </a:xfrm>
          <a:prstGeom prst="rect">
            <a:avLst/>
          </a:prstGeom>
          <a:solidFill>
            <a:srgbClr val="009640">
              <a:alpha val="10000"/>
            </a:srgbClr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¿e-urea?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07AEDFC-B7E4-3CCF-D2CB-84433CC4B580}"/>
              </a:ext>
            </a:extLst>
          </p:cNvPr>
          <p:cNvGrpSpPr/>
          <p:nvPr/>
        </p:nvGrpSpPr>
        <p:grpSpPr>
          <a:xfrm>
            <a:off x="5793318" y="1604380"/>
            <a:ext cx="1888059" cy="990458"/>
            <a:chOff x="5793318" y="1604380"/>
            <a:chExt cx="1888059" cy="990458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279D42FC-D6D1-A8BE-8F9A-BF49072C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318" y="1604380"/>
              <a:ext cx="1888059" cy="539993"/>
            </a:xfrm>
            <a:prstGeom prst="rect">
              <a:avLst/>
            </a:prstGeom>
          </p:spPr>
        </p:pic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90ACC888-DB4B-40B2-FA1D-4DD174ADE603}"/>
                </a:ext>
              </a:extLst>
            </p:cNvPr>
            <p:cNvCxnSpPr>
              <a:cxnSpLocks/>
            </p:cNvCxnSpPr>
            <p:nvPr/>
          </p:nvCxnSpPr>
          <p:spPr>
            <a:xfrm>
              <a:off x="6395635" y="2162838"/>
              <a:ext cx="0" cy="432000"/>
            </a:xfrm>
            <a:prstGeom prst="straightConnector1">
              <a:avLst/>
            </a:prstGeom>
            <a:ln w="571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CEB9C37-9E0D-BDE9-3541-788A30320539}"/>
              </a:ext>
            </a:extLst>
          </p:cNvPr>
          <p:cNvGrpSpPr/>
          <p:nvPr/>
        </p:nvGrpSpPr>
        <p:grpSpPr>
          <a:xfrm>
            <a:off x="4190829" y="1407356"/>
            <a:ext cx="1316920" cy="1187482"/>
            <a:chOff x="4190829" y="1407356"/>
            <a:chExt cx="1316920" cy="1187482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1615CAC4-A5E7-4050-00F7-77EB039D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837081" y="2162838"/>
              <a:ext cx="0" cy="432000"/>
            </a:xfrm>
            <a:prstGeom prst="straightConnector1">
              <a:avLst/>
            </a:prstGeom>
            <a:ln w="571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56333E6C-3324-58B3-93F2-6763080B0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0829" y="1407356"/>
              <a:ext cx="1316920" cy="731919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8B28BA3-7F40-64C0-8C68-69AE8F84B7C5}"/>
              </a:ext>
            </a:extLst>
          </p:cNvPr>
          <p:cNvGrpSpPr/>
          <p:nvPr/>
        </p:nvGrpSpPr>
        <p:grpSpPr>
          <a:xfrm>
            <a:off x="2837800" y="2680701"/>
            <a:ext cx="1156466" cy="732857"/>
            <a:chOff x="2837800" y="2680701"/>
            <a:chExt cx="1156466" cy="732857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B35C68F-B3B3-9157-6B5F-C8F2F494D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7800" y="3151914"/>
              <a:ext cx="1156466" cy="261644"/>
            </a:xfrm>
            <a:prstGeom prst="rect">
              <a:avLst/>
            </a:prstGeom>
          </p:spPr>
        </p:pic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67EEB2A2-293D-C270-8440-B79D13634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1734" y="2680701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42E025F-4819-5248-1D17-2D96A7D7479A}"/>
              </a:ext>
            </a:extLst>
          </p:cNvPr>
          <p:cNvGrpSpPr/>
          <p:nvPr/>
        </p:nvGrpSpPr>
        <p:grpSpPr>
          <a:xfrm>
            <a:off x="4399880" y="2675206"/>
            <a:ext cx="1113892" cy="860716"/>
            <a:chOff x="4399880" y="2675206"/>
            <a:chExt cx="1113892" cy="860716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66020173-8200-A24B-2014-E53E172D2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9880" y="3004681"/>
              <a:ext cx="1113892" cy="531241"/>
            </a:xfrm>
            <a:prstGeom prst="rect">
              <a:avLst/>
            </a:prstGeom>
          </p:spPr>
        </p:pic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C325B447-DEEC-9BA6-BB72-CFCE6D14E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508" y="2675206"/>
              <a:ext cx="0" cy="432000"/>
            </a:xfrm>
            <a:prstGeom prst="straightConnector1">
              <a:avLst/>
            </a:prstGeom>
            <a:ln w="57150">
              <a:solidFill>
                <a:srgbClr val="7F7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1CA06D7-6647-48DD-7231-BFD158B19B57}"/>
              </a:ext>
            </a:extLst>
          </p:cNvPr>
          <p:cNvGrpSpPr/>
          <p:nvPr/>
        </p:nvGrpSpPr>
        <p:grpSpPr>
          <a:xfrm>
            <a:off x="8042020" y="3607211"/>
            <a:ext cx="666946" cy="1236476"/>
            <a:chOff x="8042020" y="3607211"/>
            <a:chExt cx="666946" cy="1236476"/>
          </a:xfrm>
        </p:grpSpPr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67DD969E-50D9-C7D1-FA7B-9C060ED59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2020" y="3607211"/>
              <a:ext cx="666946" cy="692257"/>
            </a:xfrm>
            <a:prstGeom prst="rect">
              <a:avLst/>
            </a:prstGeom>
          </p:spPr>
        </p:pic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D9D8C5D4-411B-AD45-2FDE-057DC3202AD9}"/>
                </a:ext>
              </a:extLst>
            </p:cNvPr>
            <p:cNvCxnSpPr>
              <a:cxnSpLocks/>
            </p:cNvCxnSpPr>
            <p:nvPr/>
          </p:nvCxnSpPr>
          <p:spPr>
            <a:xfrm rot="120000" flipH="1" flipV="1">
              <a:off x="8407135" y="4411687"/>
              <a:ext cx="18169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985FA8A3-42C2-3942-6E18-988DA40FCFE0}"/>
              </a:ext>
            </a:extLst>
          </p:cNvPr>
          <p:cNvCxnSpPr>
            <a:cxnSpLocks/>
          </p:cNvCxnSpPr>
          <p:nvPr/>
        </p:nvCxnSpPr>
        <p:spPr>
          <a:xfrm rot="10800000">
            <a:off x="8671645" y="3973145"/>
            <a:ext cx="648000" cy="756000"/>
          </a:xfrm>
          <a:prstGeom prst="bentConnector3">
            <a:avLst>
              <a:gd name="adj1" fmla="val 48702"/>
            </a:avLst>
          </a:prstGeom>
          <a:ln w="28575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426ABAE1-30BF-72B6-EC0D-0577422958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81073" y="5012180"/>
            <a:ext cx="648000" cy="756000"/>
          </a:xfrm>
          <a:prstGeom prst="bentConnector3">
            <a:avLst>
              <a:gd name="adj1" fmla="val 50000"/>
            </a:avLst>
          </a:prstGeom>
          <a:ln w="28575">
            <a:solidFill>
              <a:srgbClr val="009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A56806D8-8795-A875-7818-1264BE96E376}"/>
              </a:ext>
            </a:extLst>
          </p:cNvPr>
          <p:cNvGrpSpPr/>
          <p:nvPr/>
        </p:nvGrpSpPr>
        <p:grpSpPr>
          <a:xfrm>
            <a:off x="8114911" y="4892347"/>
            <a:ext cx="559940" cy="1215930"/>
            <a:chOff x="8008581" y="4892347"/>
            <a:chExt cx="559940" cy="121593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E4003DB-85F6-B103-EFCC-C4DFE1446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8581" y="5315839"/>
              <a:ext cx="559940" cy="792438"/>
            </a:xfrm>
            <a:prstGeom prst="rect">
              <a:avLst/>
            </a:prstGeom>
          </p:spPr>
        </p:pic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0652BABE-E344-B511-7549-D52FF2602DC5}"/>
                </a:ext>
              </a:extLst>
            </p:cNvPr>
            <p:cNvCxnSpPr>
              <a:cxnSpLocks/>
            </p:cNvCxnSpPr>
            <p:nvPr/>
          </p:nvCxnSpPr>
          <p:spPr>
            <a:xfrm>
              <a:off x="8272981" y="4892347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FE78F6E-5DB4-28AA-7FCF-5679C113114B}"/>
              </a:ext>
            </a:extLst>
          </p:cNvPr>
          <p:cNvGrpSpPr/>
          <p:nvPr/>
        </p:nvGrpSpPr>
        <p:grpSpPr>
          <a:xfrm>
            <a:off x="5437647" y="4916695"/>
            <a:ext cx="733926" cy="720770"/>
            <a:chOff x="8411079" y="4933979"/>
            <a:chExt cx="733926" cy="720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E23A067-AD1A-4C48-6B32-7410DE009DE8}"/>
                </a:ext>
              </a:extLst>
            </p:cNvPr>
            <p:cNvSpPr txBox="1"/>
            <p:nvPr/>
          </p:nvSpPr>
          <p:spPr>
            <a:xfrm>
              <a:off x="8411079" y="5316195"/>
              <a:ext cx="733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rgbClr val="0096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Otros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F4732725-7BAE-1E8F-8C59-646F5F52804A}"/>
                </a:ext>
              </a:extLst>
            </p:cNvPr>
            <p:cNvCxnSpPr>
              <a:cxnSpLocks/>
            </p:cNvCxnSpPr>
            <p:nvPr/>
          </p:nvCxnSpPr>
          <p:spPr>
            <a:xfrm>
              <a:off x="8778042" y="4933979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E496C5A-50E2-6563-B7EA-8C0A1A4863DD}"/>
              </a:ext>
            </a:extLst>
          </p:cNvPr>
          <p:cNvGrpSpPr/>
          <p:nvPr/>
        </p:nvGrpSpPr>
        <p:grpSpPr>
          <a:xfrm>
            <a:off x="6767823" y="4918947"/>
            <a:ext cx="577813" cy="982012"/>
            <a:chOff x="5616379" y="4928291"/>
            <a:chExt cx="577813" cy="982012"/>
          </a:xfrm>
        </p:grpSpPr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6FBC9243-3D19-59EE-7925-C807F2741AB0}"/>
                </a:ext>
              </a:extLst>
            </p:cNvPr>
            <p:cNvCxnSpPr>
              <a:cxnSpLocks/>
            </p:cNvCxnSpPr>
            <p:nvPr/>
          </p:nvCxnSpPr>
          <p:spPr>
            <a:xfrm>
              <a:off x="5897690" y="4928291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DD1B858-57B2-965F-AF61-E6E28BF3C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379" y="5348248"/>
              <a:ext cx="577813" cy="562055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6D3763A-7D06-6026-FE00-A7AC32316C47}"/>
              </a:ext>
            </a:extLst>
          </p:cNvPr>
          <p:cNvGrpSpPr/>
          <p:nvPr/>
        </p:nvGrpSpPr>
        <p:grpSpPr>
          <a:xfrm>
            <a:off x="3261988" y="4926120"/>
            <a:ext cx="1316920" cy="1029254"/>
            <a:chOff x="3697933" y="4926120"/>
            <a:chExt cx="1316920" cy="1029254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7030ABAB-D070-2A94-7AB1-A49AE4182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7933" y="5223455"/>
              <a:ext cx="1316920" cy="731919"/>
            </a:xfrm>
            <a:prstGeom prst="rect">
              <a:avLst/>
            </a:prstGeom>
          </p:spPr>
        </p:pic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F567F564-2BF1-5428-DAF6-A02C8AD71CC7}"/>
                </a:ext>
              </a:extLst>
            </p:cNvPr>
            <p:cNvCxnSpPr>
              <a:cxnSpLocks/>
            </p:cNvCxnSpPr>
            <p:nvPr/>
          </p:nvCxnSpPr>
          <p:spPr>
            <a:xfrm>
              <a:off x="4307119" y="4926120"/>
              <a:ext cx="0" cy="432000"/>
            </a:xfrm>
            <a:prstGeom prst="straightConnector1">
              <a:avLst/>
            </a:prstGeom>
            <a:ln w="57150">
              <a:solidFill>
                <a:srgbClr val="0096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438654F8-E629-E0F6-2E40-74A4B11104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8825" y="339515"/>
            <a:ext cx="1316921" cy="65846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C541AD6-A4DE-D154-E1DC-04D9764E814E}"/>
              </a:ext>
            </a:extLst>
          </p:cNvPr>
          <p:cNvSpPr/>
          <p:nvPr/>
        </p:nvSpPr>
        <p:spPr>
          <a:xfrm>
            <a:off x="504605" y="1202505"/>
            <a:ext cx="11536503" cy="4908584"/>
          </a:xfrm>
          <a:prstGeom prst="roundRect">
            <a:avLst>
              <a:gd name="adj" fmla="val 0"/>
            </a:avLst>
          </a:prstGeom>
          <a:solidFill>
            <a:srgbClr val="009640">
              <a:alpha val="2000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1">
            <a:extLst>
              <a:ext uri="{FF2B5EF4-FFF2-40B4-BE49-F238E27FC236}">
                <a16:creationId xmlns:a16="http://schemas.microsoft.com/office/drawing/2014/main" id="{59CE5EDC-F81B-AA06-557A-63CEB7B1D9BE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 ejemplo: el proyecto de Dunquerque</a:t>
            </a:r>
            <a:endParaRPr lang="es-ES" b="0" baseline="-25000" dirty="0">
              <a:solidFill>
                <a:srgbClr val="00964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2D03D3-DD33-F329-EC90-DB8FE212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77" y="976435"/>
            <a:ext cx="7749098" cy="581957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0FFAD84-AB74-33D8-2D72-764E985D2C9D}"/>
              </a:ext>
            </a:extLst>
          </p:cNvPr>
          <p:cNvSpPr/>
          <p:nvPr/>
        </p:nvSpPr>
        <p:spPr>
          <a:xfrm flipV="1">
            <a:off x="2177591" y="976434"/>
            <a:ext cx="6513921" cy="5583699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6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226224" y="3657599"/>
              <a:ext cx="8240940" cy="830997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Resumen y conclusiones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70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BEB7ED73-D3E2-C6CA-DC90-0362832BA426}"/>
              </a:ext>
            </a:extLst>
          </p:cNvPr>
          <p:cNvSpPr txBox="1"/>
          <p:nvPr/>
        </p:nvSpPr>
        <p:spPr>
          <a:xfrm>
            <a:off x="522725" y="1919390"/>
            <a:ext cx="11669275" cy="395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transición energética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supone una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profunda transformación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industria y la energía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“nuevas” materias primas son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electricidad renovable, agua, CO</a:t>
            </a:r>
            <a:r>
              <a:rPr lang="es-ES" sz="1600" b="1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aceites vegetales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base a ellas es tecnológicamente posible fabricar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hidrógeno, e-amoníaco, e-metanol y e-</a:t>
            </a:r>
            <a:r>
              <a:rPr lang="es-ES" sz="1600" b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endParaRPr lang="es-ES" sz="1600" b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Estas sustancias constituyen los pilares de una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economía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 la que el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carbono debe ser sostenible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este esquema se establecen en la UE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nuevas categorías de combustibles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fijan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 cuantificados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ellas que incluyen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obligatoriedad de suministro en puertos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factores económicos son determinantes: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precios a la fecha de los nuevos combustibles no son competitivos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factores geopolíticos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especialmente importantes para el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 de España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necesitan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adecuada gestión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79203FC-14B8-FB42-5213-74BF9C1DCA7F}"/>
              </a:ext>
            </a:extLst>
          </p:cNvPr>
          <p:cNvSpPr/>
          <p:nvPr/>
        </p:nvSpPr>
        <p:spPr>
          <a:xfrm>
            <a:off x="440405" y="206844"/>
            <a:ext cx="958619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Conclusiones (I)</a:t>
            </a:r>
          </a:p>
          <a:p>
            <a:r>
              <a:rPr lang="es-ES" sz="40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la transición energética y los nuevos combustibles</a:t>
            </a:r>
          </a:p>
        </p:txBody>
      </p:sp>
    </p:spTree>
    <p:extLst>
      <p:ext uri="{BB962C8B-B14F-4D97-AF65-F5344CB8AC3E}">
        <p14:creationId xmlns:p14="http://schemas.microsoft.com/office/powerpoint/2010/main" val="19827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-11112"/>
            <a:ext cx="12192000" cy="6869112"/>
            <a:chOff x="0" y="36513"/>
            <a:chExt cx="12192000" cy="686911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36513"/>
              <a:ext cx="12192000" cy="6869112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1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770911" y="3386280"/>
              <a:ext cx="7105128" cy="156966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Materias primas y energía</a:t>
              </a:r>
            </a:p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“descarbonizadas”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548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BEB7ED73-D3E2-C6CA-DC90-0362832BA426}"/>
              </a:ext>
            </a:extLst>
          </p:cNvPr>
          <p:cNvSpPr txBox="1"/>
          <p:nvPr/>
        </p:nvSpPr>
        <p:spPr>
          <a:xfrm>
            <a:off x="522724" y="2082884"/>
            <a:ext cx="11669275" cy="346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este escenario, la industria de Huelva tiene una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posición competitiva excelente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compromiso con la sostenibilidad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las compañías propietarias de los activos industriales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complementariedad y simbiosis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las actividades de sus factorías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familiaridad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 los “nuevos” procesos y productos y la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seguridad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industrial asociada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acreditada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capacidad técnica propia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de la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industria auxiliar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disponibilidad de una </a:t>
            </a:r>
            <a:r>
              <a:rPr lang="es-ES" sz="1600" b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infraestructura portuaria de primer nivel </a:t>
            </a:r>
            <a:r>
              <a:rPr lang="es-ES" sz="16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enclave geográfico estratégico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s-ES" sz="1600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79203FC-14B8-FB42-5213-74BF9C1DCA7F}"/>
              </a:ext>
            </a:extLst>
          </p:cNvPr>
          <p:cNvSpPr/>
          <p:nvPr/>
        </p:nvSpPr>
        <p:spPr>
          <a:xfrm>
            <a:off x="440404" y="206844"/>
            <a:ext cx="1033321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Conclusiones (II)</a:t>
            </a:r>
          </a:p>
          <a:p>
            <a:r>
              <a:rPr lang="es-ES" sz="4000" baseline="-25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el ecosistema industrial de Huelva y la transición energética</a:t>
            </a:r>
          </a:p>
        </p:txBody>
      </p:sp>
    </p:spTree>
    <p:extLst>
      <p:ext uri="{BB962C8B-B14F-4D97-AF65-F5344CB8AC3E}">
        <p14:creationId xmlns:p14="http://schemas.microsoft.com/office/powerpoint/2010/main" val="248098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9203FC-14B8-FB42-5213-74BF9C1DCA7F}"/>
              </a:ext>
            </a:extLst>
          </p:cNvPr>
          <p:cNvSpPr/>
          <p:nvPr/>
        </p:nvSpPr>
        <p:spPr>
          <a:xfrm>
            <a:off x="1407670" y="1677328"/>
            <a:ext cx="9376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 hallamos ante una oportunidad excepcional para que las empresas integradas en AIQBE sigan incrementando su papel dinamizador de la economía onubense creando riqueza y empleo cualificado y estable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901D5D6-FCA3-E3FD-99EE-F090EACEC33B}"/>
              </a:ext>
            </a:extLst>
          </p:cNvPr>
          <p:cNvSpPr/>
          <p:nvPr/>
        </p:nvSpPr>
        <p:spPr>
          <a:xfrm>
            <a:off x="3977391" y="802500"/>
            <a:ext cx="4237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consiguiente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E341317-8BB6-2E00-14CC-89EA007F80F6}"/>
              </a:ext>
            </a:extLst>
          </p:cNvPr>
          <p:cNvSpPr/>
          <p:nvPr/>
        </p:nvSpPr>
        <p:spPr>
          <a:xfrm>
            <a:off x="3744235" y="5180672"/>
            <a:ext cx="5437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Trabajemos para ello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55B7DA-D9F4-EBFB-6BD8-DE239517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1" y="358369"/>
            <a:ext cx="1316921" cy="6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DAAD128-EC49-4D6C-BDA2-0B674B42B18D}"/>
              </a:ext>
            </a:extLst>
          </p:cNvPr>
          <p:cNvGrpSpPr/>
          <p:nvPr/>
        </p:nvGrpSpPr>
        <p:grpSpPr>
          <a:xfrm>
            <a:off x="0" y="14098"/>
            <a:ext cx="12192000" cy="6396538"/>
            <a:chOff x="0" y="14098"/>
            <a:chExt cx="12192000" cy="639653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04201289-ADD9-4201-A287-9D48D848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098"/>
              <a:ext cx="12192000" cy="5469120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0484740-44BE-43C6-97BA-A4E37109F096}"/>
                </a:ext>
              </a:extLst>
            </p:cNvPr>
            <p:cNvSpPr/>
            <p:nvPr/>
          </p:nvSpPr>
          <p:spPr>
            <a:xfrm>
              <a:off x="9727567" y="6041304"/>
              <a:ext cx="1885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</a:t>
              </a:r>
              <a:r>
                <a:rPr lang="es-ES" b="1" dirty="0">
                  <a:solidFill>
                    <a:srgbClr val="00954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inerco</a:t>
              </a:r>
              <a:r>
                <a:rPr lang="es-ES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.com</a:t>
              </a:r>
            </a:p>
          </p:txBody>
        </p:sp>
      </p:grpSp>
      <p:sp>
        <p:nvSpPr>
          <p:cNvPr id="9" name="6 CuadroTexto">
            <a:extLst>
              <a:ext uri="{FF2B5EF4-FFF2-40B4-BE49-F238E27FC236}">
                <a16:creationId xmlns:a16="http://schemas.microsoft.com/office/drawing/2014/main" id="{FD517B50-04A1-429E-96F2-CBE3717F2687}"/>
              </a:ext>
            </a:extLst>
          </p:cNvPr>
          <p:cNvSpPr txBox="1"/>
          <p:nvPr/>
        </p:nvSpPr>
        <p:spPr>
          <a:xfrm>
            <a:off x="220520" y="3673474"/>
            <a:ext cx="639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spc="-150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Foro Gerardo Rojas</a:t>
            </a:r>
          </a:p>
          <a:p>
            <a:r>
              <a:rPr lang="es-ES" sz="2400" b="1" spc="-150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 transición energética. Una excepcional oportunidad para Huelva y su industria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59F60F-F1E1-E1F7-0A81-699EC14C42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886" y="5100542"/>
            <a:ext cx="2646876" cy="1323438"/>
          </a:xfrm>
          <a:prstGeom prst="rect">
            <a:avLst/>
          </a:prstGeom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A3E3360E-C940-64BC-4073-5876A7952FF1}"/>
              </a:ext>
            </a:extLst>
          </p:cNvPr>
          <p:cNvSpPr txBox="1"/>
          <p:nvPr/>
        </p:nvSpPr>
        <p:spPr>
          <a:xfrm>
            <a:off x="220520" y="5159555"/>
            <a:ext cx="5736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Prof. Vicente J. Cortés, Presidente de INERCO</a:t>
            </a:r>
          </a:p>
          <a:p>
            <a:endParaRPr lang="es-ES" sz="2000" b="1" dirty="0">
              <a:solidFill>
                <a:srgbClr val="00964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s-ES" sz="2000" b="1" dirty="0">
                <a:solidFill>
                  <a:srgbClr val="00964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Huelva, 16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408899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adroTexto 92">
            <a:extLst>
              <a:ext uri="{FF2B5EF4-FFF2-40B4-BE49-F238E27FC236}">
                <a16:creationId xmlns:a16="http://schemas.microsoft.com/office/drawing/2014/main" id="{F39B4F47-98E3-4308-9283-449A4A889599}"/>
              </a:ext>
            </a:extLst>
          </p:cNvPr>
          <p:cNvSpPr txBox="1"/>
          <p:nvPr/>
        </p:nvSpPr>
        <p:spPr>
          <a:xfrm>
            <a:off x="4216806" y="3277141"/>
            <a:ext cx="154800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Industria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química </a:t>
            </a:r>
            <a:r>
              <a:rPr lang="es-ES" sz="11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petroquímica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3DA13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45D3A9-D0F2-647A-4130-DE0E9E1C8058}"/>
              </a:ext>
            </a:extLst>
          </p:cNvPr>
          <p:cNvGrpSpPr/>
          <p:nvPr/>
        </p:nvGrpSpPr>
        <p:grpSpPr>
          <a:xfrm>
            <a:off x="2300543" y="2093836"/>
            <a:ext cx="1513570" cy="1376552"/>
            <a:chOff x="449931" y="1618120"/>
            <a:chExt cx="1513570" cy="1376552"/>
          </a:xfrm>
        </p:grpSpPr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0716B100-4A18-429C-8AB0-2C61E37F1249}"/>
                </a:ext>
              </a:extLst>
            </p:cNvPr>
            <p:cNvSpPr/>
            <p:nvPr/>
          </p:nvSpPr>
          <p:spPr>
            <a:xfrm>
              <a:off x="449931" y="2088023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LPG</a:t>
              </a:r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7CAEE97E-DD66-4F6E-A3A4-376FAA2BDEAC}"/>
                </a:ext>
              </a:extLst>
            </p:cNvPr>
            <p:cNvSpPr/>
            <p:nvPr/>
          </p:nvSpPr>
          <p:spPr>
            <a:xfrm>
              <a:off x="450628" y="1618120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Gas Natural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401946EB-4CA5-F44C-2C54-7D45E8CE94F8}"/>
                </a:ext>
              </a:extLst>
            </p:cNvPr>
            <p:cNvSpPr/>
            <p:nvPr/>
          </p:nvSpPr>
          <p:spPr>
            <a:xfrm>
              <a:off x="451501" y="2562672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Naftas</a:t>
              </a:r>
            </a:p>
          </p:txBody>
        </p:sp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33C29C68-3500-8960-D97C-15FB9B2ED396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materias primas a productos</a:t>
            </a:r>
          </a:p>
        </p:txBody>
      </p:sp>
      <p:sp>
        <p:nvSpPr>
          <p:cNvPr id="225" name="Flecha: a la derecha 224">
            <a:extLst>
              <a:ext uri="{FF2B5EF4-FFF2-40B4-BE49-F238E27FC236}">
                <a16:creationId xmlns:a16="http://schemas.microsoft.com/office/drawing/2014/main" id="{BDD9C2B5-4B08-3343-4744-1CCCCFB67D83}"/>
              </a:ext>
            </a:extLst>
          </p:cNvPr>
          <p:cNvSpPr/>
          <p:nvPr/>
        </p:nvSpPr>
        <p:spPr>
          <a:xfrm>
            <a:off x="3886814" y="2640498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5" name="Flecha: a la derecha 254">
            <a:extLst>
              <a:ext uri="{FF2B5EF4-FFF2-40B4-BE49-F238E27FC236}">
                <a16:creationId xmlns:a16="http://schemas.microsoft.com/office/drawing/2014/main" id="{C4B80CD2-6E2F-B88E-8DFE-EA13B6EAF9F8}"/>
              </a:ext>
            </a:extLst>
          </p:cNvPr>
          <p:cNvSpPr/>
          <p:nvPr/>
        </p:nvSpPr>
        <p:spPr>
          <a:xfrm>
            <a:off x="7461495" y="2646662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84C0DD9-45DB-EBBD-3D04-27E6F6123231}"/>
              </a:ext>
            </a:extLst>
          </p:cNvPr>
          <p:cNvSpPr/>
          <p:nvPr/>
        </p:nvSpPr>
        <p:spPr>
          <a:xfrm>
            <a:off x="5665314" y="2646662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ACFFCA67-152B-37E1-D31A-33726C96A3E7}"/>
              </a:ext>
            </a:extLst>
          </p:cNvPr>
          <p:cNvSpPr/>
          <p:nvPr/>
        </p:nvSpPr>
        <p:spPr>
          <a:xfrm>
            <a:off x="3886814" y="5028480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3" name="Flecha: a la derecha 242">
            <a:extLst>
              <a:ext uri="{FF2B5EF4-FFF2-40B4-BE49-F238E27FC236}">
                <a16:creationId xmlns:a16="http://schemas.microsoft.com/office/drawing/2014/main" id="{E0476E00-25FE-3A82-5727-9F7DC8F9B462}"/>
              </a:ext>
            </a:extLst>
          </p:cNvPr>
          <p:cNvSpPr/>
          <p:nvPr/>
        </p:nvSpPr>
        <p:spPr>
          <a:xfrm>
            <a:off x="7466845" y="5011740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4" name="Flecha: a la derecha 243">
            <a:extLst>
              <a:ext uri="{FF2B5EF4-FFF2-40B4-BE49-F238E27FC236}">
                <a16:creationId xmlns:a16="http://schemas.microsoft.com/office/drawing/2014/main" id="{50F5C7D9-56E5-127C-14A4-54B03B6E6B91}"/>
              </a:ext>
            </a:extLst>
          </p:cNvPr>
          <p:cNvSpPr/>
          <p:nvPr/>
        </p:nvSpPr>
        <p:spPr>
          <a:xfrm>
            <a:off x="5622328" y="5032397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46" name="Grupo 245">
            <a:extLst>
              <a:ext uri="{FF2B5EF4-FFF2-40B4-BE49-F238E27FC236}">
                <a16:creationId xmlns:a16="http://schemas.microsoft.com/office/drawing/2014/main" id="{0564BBE6-5573-1358-C2F1-8E7A285FD39A}"/>
              </a:ext>
            </a:extLst>
          </p:cNvPr>
          <p:cNvGrpSpPr/>
          <p:nvPr/>
        </p:nvGrpSpPr>
        <p:grpSpPr>
          <a:xfrm>
            <a:off x="2300543" y="4478353"/>
            <a:ext cx="1512697" cy="1364438"/>
            <a:chOff x="1763510" y="5246881"/>
            <a:chExt cx="1512697" cy="1364438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432283DE-AFB8-ACED-8659-1CB1F43C99E7}"/>
                </a:ext>
              </a:extLst>
            </p:cNvPr>
            <p:cNvGrpSpPr/>
            <p:nvPr/>
          </p:nvGrpSpPr>
          <p:grpSpPr>
            <a:xfrm>
              <a:off x="1763510" y="5246881"/>
              <a:ext cx="1512697" cy="901903"/>
              <a:chOff x="449931" y="1618120"/>
              <a:chExt cx="1512697" cy="901903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6790DE95-2997-A921-A175-BC4497E3BFFC}"/>
                  </a:ext>
                </a:extLst>
              </p:cNvPr>
              <p:cNvSpPr/>
              <p:nvPr/>
            </p:nvSpPr>
            <p:spPr>
              <a:xfrm>
                <a:off x="449931" y="2088023"/>
                <a:ext cx="1512000" cy="432000"/>
              </a:xfrm>
              <a:prstGeom prst="rect">
                <a:avLst/>
              </a:prstGeom>
              <a:noFill/>
              <a:ln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64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Aceites vegetales</a:t>
                </a:r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7902E93F-B8CB-359E-EA74-4E7141C758A4}"/>
                  </a:ext>
                </a:extLst>
              </p:cNvPr>
              <p:cNvSpPr/>
              <p:nvPr/>
            </p:nvSpPr>
            <p:spPr>
              <a:xfrm>
                <a:off x="450628" y="1618120"/>
                <a:ext cx="1512000" cy="432000"/>
              </a:xfrm>
              <a:prstGeom prst="rect">
                <a:avLst/>
              </a:prstGeom>
              <a:noFill/>
              <a:ln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64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Petróleo</a:t>
                </a:r>
              </a:p>
            </p:txBody>
          </p:sp>
        </p:grpSp>
        <p:sp>
          <p:nvSpPr>
            <p:cNvPr id="245" name="Rectángulo 244">
              <a:extLst>
                <a:ext uri="{FF2B5EF4-FFF2-40B4-BE49-F238E27FC236}">
                  <a16:creationId xmlns:a16="http://schemas.microsoft.com/office/drawing/2014/main" id="{A6514B23-0379-7DDB-FE39-250645CA3F7B}"/>
                </a:ext>
              </a:extLst>
            </p:cNvPr>
            <p:cNvSpPr/>
            <p:nvPr/>
          </p:nvSpPr>
          <p:spPr>
            <a:xfrm>
              <a:off x="1763510" y="6179319"/>
              <a:ext cx="1512000" cy="43200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Metanol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04F198-6A16-B6F5-13EF-2A8EC0A05CC2}"/>
              </a:ext>
            </a:extLst>
          </p:cNvPr>
          <p:cNvSpPr txBox="1">
            <a:spLocks/>
          </p:cNvSpPr>
          <p:nvPr/>
        </p:nvSpPr>
        <p:spPr>
          <a:xfrm>
            <a:off x="413530" y="921291"/>
            <a:ext cx="10647520" cy="57526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Hoy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5C5D53-F3CC-9B3E-B7B8-774EDAD6AE77}"/>
              </a:ext>
            </a:extLst>
          </p:cNvPr>
          <p:cNvSpPr/>
          <p:nvPr/>
        </p:nvSpPr>
        <p:spPr>
          <a:xfrm>
            <a:off x="1412300" y="1561780"/>
            <a:ext cx="9315450" cy="4998354"/>
          </a:xfrm>
          <a:prstGeom prst="rect">
            <a:avLst/>
          </a:prstGeom>
          <a:noFill/>
          <a:ln>
            <a:solidFill>
              <a:srgbClr val="3DA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CBFC9B32-FAED-4F5E-E23F-EC8CCC421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082" y="2269232"/>
            <a:ext cx="1057932" cy="1057932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28A5AE3E-BA89-4057-2753-8F8EF5D033EC}"/>
              </a:ext>
            </a:extLst>
          </p:cNvPr>
          <p:cNvSpPr txBox="1"/>
          <p:nvPr/>
        </p:nvSpPr>
        <p:spPr>
          <a:xfrm>
            <a:off x="5819899" y="3450305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Productos intermedios</a:t>
            </a:r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F153C298-ADB5-698A-687D-9EE7A39A5F88}"/>
              </a:ext>
            </a:extLst>
          </p:cNvPr>
          <p:cNvGrpSpPr/>
          <p:nvPr/>
        </p:nvGrpSpPr>
        <p:grpSpPr>
          <a:xfrm>
            <a:off x="4456168" y="4641965"/>
            <a:ext cx="965784" cy="890149"/>
            <a:chOff x="4365285" y="3922747"/>
            <a:chExt cx="542528" cy="533379"/>
          </a:xfrm>
        </p:grpSpPr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16831422-D955-B47F-11C2-607F23393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285" y="3922747"/>
              <a:ext cx="542528" cy="533379"/>
            </a:xfrm>
            <a:prstGeom prst="rect">
              <a:avLst/>
            </a:prstGeom>
          </p:spPr>
        </p:pic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C1DDE479-A332-97B8-8947-64501AD19F4E}"/>
                </a:ext>
              </a:extLst>
            </p:cNvPr>
            <p:cNvCxnSpPr/>
            <p:nvPr/>
          </p:nvCxnSpPr>
          <p:spPr>
            <a:xfrm>
              <a:off x="4368799" y="4449286"/>
              <a:ext cx="532800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25B4FDF5-CA13-9B8B-ACC4-48A7E132C875}"/>
              </a:ext>
            </a:extLst>
          </p:cNvPr>
          <p:cNvSpPr txBox="1"/>
          <p:nvPr/>
        </p:nvSpPr>
        <p:spPr>
          <a:xfrm>
            <a:off x="4162656" y="5592808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Industria de los combustibles</a:t>
            </a: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1C037A60-ED90-05EB-9004-0E7B034F2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67" y="4721887"/>
            <a:ext cx="1000138" cy="905159"/>
          </a:xfrm>
          <a:prstGeom prst="rect">
            <a:avLst/>
          </a:prstGeom>
        </p:spPr>
      </p:pic>
      <p:sp>
        <p:nvSpPr>
          <p:cNvPr id="117" name="CuadroTexto 116">
            <a:extLst>
              <a:ext uri="{FF2B5EF4-FFF2-40B4-BE49-F238E27FC236}">
                <a16:creationId xmlns:a16="http://schemas.microsoft.com/office/drawing/2014/main" id="{ABE961D4-E9C2-76E5-BB1B-1D0F616BF7A7}"/>
              </a:ext>
            </a:extLst>
          </p:cNvPr>
          <p:cNvSpPr txBox="1"/>
          <p:nvPr/>
        </p:nvSpPr>
        <p:spPr>
          <a:xfrm>
            <a:off x="5951240" y="5586072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Gasolina, keroseno,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diesel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biodiesel</a:t>
            </a:r>
          </a:p>
        </p:txBody>
      </p:sp>
      <p:sp>
        <p:nvSpPr>
          <p:cNvPr id="256" name="CuadroTexto 255">
            <a:extLst>
              <a:ext uri="{FF2B5EF4-FFF2-40B4-BE49-F238E27FC236}">
                <a16:creationId xmlns:a16="http://schemas.microsoft.com/office/drawing/2014/main" id="{46925362-C0C2-A039-0E3F-863C36C123F6}"/>
              </a:ext>
            </a:extLst>
          </p:cNvPr>
          <p:cNvSpPr txBox="1"/>
          <p:nvPr/>
        </p:nvSpPr>
        <p:spPr>
          <a:xfrm>
            <a:off x="7887866" y="5592808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Movilidad y transporte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EEF5CD5-25DB-8B25-EEE9-365CA750A1F3}"/>
              </a:ext>
            </a:extLst>
          </p:cNvPr>
          <p:cNvGrpSpPr/>
          <p:nvPr/>
        </p:nvGrpSpPr>
        <p:grpSpPr>
          <a:xfrm>
            <a:off x="8254345" y="4716535"/>
            <a:ext cx="792000" cy="799200"/>
            <a:chOff x="7572419" y="4928717"/>
            <a:chExt cx="792000" cy="7992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7AD2987-61F6-7811-E79D-18601A778271}"/>
                </a:ext>
              </a:extLst>
            </p:cNvPr>
            <p:cNvSpPr/>
            <p:nvPr/>
          </p:nvSpPr>
          <p:spPr>
            <a:xfrm>
              <a:off x="7572419" y="4928717"/>
              <a:ext cx="792000" cy="799200"/>
            </a:xfrm>
            <a:prstGeom prst="rect">
              <a:avLst/>
            </a:prstGeom>
            <a:pattFill prst="pct20">
              <a:fgClr>
                <a:srgbClr val="3DA13E"/>
              </a:fgClr>
              <a:bgClr>
                <a:schemeClr val="bg1"/>
              </a:bgClr>
            </a:pattFill>
            <a:ln w="1905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2" name="Imagen 281">
              <a:extLst>
                <a:ext uri="{FF2B5EF4-FFF2-40B4-BE49-F238E27FC236}">
                  <a16:creationId xmlns:a16="http://schemas.microsoft.com/office/drawing/2014/main" id="{168D6D06-B163-5487-D553-22D23F77D1E3}"/>
                </a:ext>
              </a:extLst>
            </p:cNvPr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92" y="4944988"/>
              <a:ext cx="360000" cy="362663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284" name="Imagen 283">
              <a:extLst>
                <a:ext uri="{FF2B5EF4-FFF2-40B4-BE49-F238E27FC236}">
                  <a16:creationId xmlns:a16="http://schemas.microsoft.com/office/drawing/2014/main" id="{DFA3B95C-A2B2-ABE9-AE67-BC273E3B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933" y="4942550"/>
              <a:ext cx="363600" cy="3636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288" name="Imagen 287">
              <a:extLst>
                <a:ext uri="{FF2B5EF4-FFF2-40B4-BE49-F238E27FC236}">
                  <a16:creationId xmlns:a16="http://schemas.microsoft.com/office/drawing/2014/main" id="{756D700A-8424-37D4-4C61-369D9B74DE30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3518" y="5351063"/>
              <a:ext cx="360000" cy="3600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290" name="Imagen 289">
              <a:extLst>
                <a:ext uri="{FF2B5EF4-FFF2-40B4-BE49-F238E27FC236}">
                  <a16:creationId xmlns:a16="http://schemas.microsoft.com/office/drawing/2014/main" id="{A45CA04F-5196-BB33-CE49-F96CF178F537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933" y="5350334"/>
              <a:ext cx="360000" cy="3600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EBC4BE-B415-CE32-D151-512C48E45B78}"/>
              </a:ext>
            </a:extLst>
          </p:cNvPr>
          <p:cNvGrpSpPr/>
          <p:nvPr/>
        </p:nvGrpSpPr>
        <p:grpSpPr>
          <a:xfrm>
            <a:off x="7989898" y="2189203"/>
            <a:ext cx="1168341" cy="1202692"/>
            <a:chOff x="7463424" y="2417969"/>
            <a:chExt cx="1168341" cy="1202692"/>
          </a:xfrm>
        </p:grpSpPr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id="{0A78790F-2108-1020-9479-189AF05A58EF}"/>
                </a:ext>
              </a:extLst>
            </p:cNvPr>
            <p:cNvSpPr/>
            <p:nvPr/>
          </p:nvSpPr>
          <p:spPr>
            <a:xfrm>
              <a:off x="7463424" y="2417969"/>
              <a:ext cx="1168341" cy="1202692"/>
            </a:xfrm>
            <a:prstGeom prst="rect">
              <a:avLst/>
            </a:prstGeom>
            <a:pattFill prst="pct20">
              <a:fgClr>
                <a:srgbClr val="3DA13E"/>
              </a:fgClr>
              <a:bgClr>
                <a:schemeClr val="bg1"/>
              </a:bgClr>
            </a:pattFill>
            <a:ln w="28575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60" name="Imagen 259">
              <a:extLst>
                <a:ext uri="{FF2B5EF4-FFF2-40B4-BE49-F238E27FC236}">
                  <a16:creationId xmlns:a16="http://schemas.microsoft.com/office/drawing/2014/main" id="{D5A1F538-BEBA-64BE-9667-1099272738FE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561" y="2428908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62" name="Imagen 261">
              <a:extLst>
                <a:ext uri="{FF2B5EF4-FFF2-40B4-BE49-F238E27FC236}">
                  <a16:creationId xmlns:a16="http://schemas.microsoft.com/office/drawing/2014/main" id="{7ED00441-60C7-200F-F570-8C7B638FED30}"/>
                </a:ext>
              </a:extLst>
            </p:cNvPr>
            <p:cNvPicPr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283" y="2429343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68" name="Imagen 267">
              <a:extLst>
                <a:ext uri="{FF2B5EF4-FFF2-40B4-BE49-F238E27FC236}">
                  <a16:creationId xmlns:a16="http://schemas.microsoft.com/office/drawing/2014/main" id="{94A078CA-5213-366E-3BA4-4CEE9DB403F5}"/>
                </a:ext>
              </a:extLst>
            </p:cNvPr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7793" y="2832103"/>
              <a:ext cx="3528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70" name="Imagen 269">
              <a:extLst>
                <a:ext uri="{FF2B5EF4-FFF2-40B4-BE49-F238E27FC236}">
                  <a16:creationId xmlns:a16="http://schemas.microsoft.com/office/drawing/2014/main" id="{5908DE5F-AC89-0943-835E-6F792320B7F7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019" y="2835851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72" name="Imagen 271">
              <a:extLst>
                <a:ext uri="{FF2B5EF4-FFF2-40B4-BE49-F238E27FC236}">
                  <a16:creationId xmlns:a16="http://schemas.microsoft.com/office/drawing/2014/main" id="{276DB77E-2B83-C015-61E2-7FB399C9EC9D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311" y="3240502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74" name="Imagen 273">
              <a:extLst>
                <a:ext uri="{FF2B5EF4-FFF2-40B4-BE49-F238E27FC236}">
                  <a16:creationId xmlns:a16="http://schemas.microsoft.com/office/drawing/2014/main" id="{661ECECD-2816-F252-74B4-ACEB626C5AEA}"/>
                </a:ext>
              </a:extLst>
            </p:cNvPr>
            <p:cNvPicPr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710" y="3241738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76" name="Imagen 275">
              <a:extLst>
                <a:ext uri="{FF2B5EF4-FFF2-40B4-BE49-F238E27FC236}">
                  <a16:creationId xmlns:a16="http://schemas.microsoft.com/office/drawing/2014/main" id="{2016ABAF-1316-BC99-591D-75D5FED6149B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5488" y="3241213"/>
              <a:ext cx="342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6D19F51-6C3D-E772-698C-AA098B459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866" y="2430910"/>
              <a:ext cx="358847" cy="360000"/>
            </a:xfrm>
            <a:prstGeom prst="rect">
              <a:avLst/>
            </a:prstGeom>
            <a:ln>
              <a:solidFill>
                <a:srgbClr val="3DA13E"/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6524CE0-5DEA-16E0-CB26-3689218DFFE0}"/>
                </a:ext>
              </a:extLst>
            </p:cNvPr>
            <p:cNvPicPr>
              <a:picLocks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7167" y="2832488"/>
              <a:ext cx="338400" cy="360000"/>
            </a:xfrm>
            <a:prstGeom prst="rect">
              <a:avLst/>
            </a:prstGeom>
            <a:ln>
              <a:solidFill>
                <a:srgbClr val="3DA13E"/>
              </a:solidFill>
            </a:ln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E515C8-6B94-0592-6920-3F7587A343DB}"/>
              </a:ext>
            </a:extLst>
          </p:cNvPr>
          <p:cNvSpPr txBox="1"/>
          <p:nvPr/>
        </p:nvSpPr>
        <p:spPr>
          <a:xfrm>
            <a:off x="7596735" y="3443109"/>
            <a:ext cx="21072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Plásticos, fibras, elastómeros, recubrimientos, detergentes …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82D7892-2C80-C620-6BD8-3FC732C8C141}"/>
              </a:ext>
            </a:extLst>
          </p:cNvPr>
          <p:cNvGrpSpPr/>
          <p:nvPr/>
        </p:nvGrpSpPr>
        <p:grpSpPr>
          <a:xfrm>
            <a:off x="4423344" y="2247811"/>
            <a:ext cx="1035275" cy="954105"/>
            <a:chOff x="3896870" y="2247811"/>
            <a:chExt cx="1035275" cy="954105"/>
          </a:xfrm>
        </p:grpSpPr>
        <p:pic>
          <p:nvPicPr>
            <p:cNvPr id="235" name="Imagen 234">
              <a:extLst>
                <a:ext uri="{FF2B5EF4-FFF2-40B4-BE49-F238E27FC236}">
                  <a16:creationId xmlns:a16="http://schemas.microsoft.com/office/drawing/2014/main" id="{3FC35B6E-0931-BAF7-C1E4-D8C57A4B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870" y="2247811"/>
              <a:ext cx="1035275" cy="954105"/>
            </a:xfrm>
            <a:prstGeom prst="rect">
              <a:avLst/>
            </a:prstGeom>
          </p:spPr>
        </p:pic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53422526-4CA8-400A-DCB2-171C0EFAA5AB}"/>
                </a:ext>
              </a:extLst>
            </p:cNvPr>
            <p:cNvCxnSpPr/>
            <p:nvPr/>
          </p:nvCxnSpPr>
          <p:spPr>
            <a:xfrm>
              <a:off x="3918992" y="3174764"/>
              <a:ext cx="936000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60CEDE0-950D-B661-6B43-D5F77FE92ABC}"/>
              </a:ext>
            </a:extLst>
          </p:cNvPr>
          <p:cNvSpPr/>
          <p:nvPr/>
        </p:nvSpPr>
        <p:spPr>
          <a:xfrm>
            <a:off x="1412301" y="1559735"/>
            <a:ext cx="9315450" cy="4998354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adroTexto 92">
            <a:extLst>
              <a:ext uri="{FF2B5EF4-FFF2-40B4-BE49-F238E27FC236}">
                <a16:creationId xmlns:a16="http://schemas.microsoft.com/office/drawing/2014/main" id="{F39B4F47-98E3-4308-9283-449A4A889599}"/>
              </a:ext>
            </a:extLst>
          </p:cNvPr>
          <p:cNvSpPr txBox="1"/>
          <p:nvPr/>
        </p:nvSpPr>
        <p:spPr>
          <a:xfrm>
            <a:off x="3698283" y="3277141"/>
            <a:ext cx="154800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Industria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química </a:t>
            </a:r>
            <a:r>
              <a:rPr lang="es-ES" sz="11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>
                <a:solidFill>
                  <a:srgbClr val="3DA1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petroquímica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3DA13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33C29C68-3500-8960-D97C-15FB9B2ED396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materias primas a productos</a:t>
            </a:r>
          </a:p>
        </p:txBody>
      </p:sp>
      <p:sp>
        <p:nvSpPr>
          <p:cNvPr id="225" name="Flecha: a la derecha 224">
            <a:extLst>
              <a:ext uri="{FF2B5EF4-FFF2-40B4-BE49-F238E27FC236}">
                <a16:creationId xmlns:a16="http://schemas.microsoft.com/office/drawing/2014/main" id="{BDD9C2B5-4B08-3343-4744-1CCCCFB67D83}"/>
              </a:ext>
            </a:extLst>
          </p:cNvPr>
          <p:cNvSpPr/>
          <p:nvPr/>
        </p:nvSpPr>
        <p:spPr>
          <a:xfrm>
            <a:off x="3360340" y="2640498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5" name="Flecha: a la derecha 254">
            <a:extLst>
              <a:ext uri="{FF2B5EF4-FFF2-40B4-BE49-F238E27FC236}">
                <a16:creationId xmlns:a16="http://schemas.microsoft.com/office/drawing/2014/main" id="{C4B80CD2-6E2F-B88E-8DFE-EA13B6EAF9F8}"/>
              </a:ext>
            </a:extLst>
          </p:cNvPr>
          <p:cNvSpPr/>
          <p:nvPr/>
        </p:nvSpPr>
        <p:spPr>
          <a:xfrm>
            <a:off x="8728233" y="2646662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ACFFCA67-152B-37E1-D31A-33726C96A3E7}"/>
              </a:ext>
            </a:extLst>
          </p:cNvPr>
          <p:cNvSpPr/>
          <p:nvPr/>
        </p:nvSpPr>
        <p:spPr>
          <a:xfrm>
            <a:off x="3360340" y="5028480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3" name="Flecha: a la derecha 242">
            <a:extLst>
              <a:ext uri="{FF2B5EF4-FFF2-40B4-BE49-F238E27FC236}">
                <a16:creationId xmlns:a16="http://schemas.microsoft.com/office/drawing/2014/main" id="{E0476E00-25FE-3A82-5727-9F7DC8F9B462}"/>
              </a:ext>
            </a:extLst>
          </p:cNvPr>
          <p:cNvSpPr/>
          <p:nvPr/>
        </p:nvSpPr>
        <p:spPr>
          <a:xfrm>
            <a:off x="8686395" y="5028637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04F198-6A16-B6F5-13EF-2A8EC0A05CC2}"/>
              </a:ext>
            </a:extLst>
          </p:cNvPr>
          <p:cNvSpPr txBox="1">
            <a:spLocks/>
          </p:cNvSpPr>
          <p:nvPr/>
        </p:nvSpPr>
        <p:spPr>
          <a:xfrm>
            <a:off x="413530" y="921291"/>
            <a:ext cx="10647520" cy="57526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Mañana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5C5D53-F3CC-9B3E-B7B8-774EDAD6AE77}"/>
              </a:ext>
            </a:extLst>
          </p:cNvPr>
          <p:cNvSpPr/>
          <p:nvPr/>
        </p:nvSpPr>
        <p:spPr>
          <a:xfrm>
            <a:off x="1228725" y="1344308"/>
            <a:ext cx="9677400" cy="5215825"/>
          </a:xfrm>
          <a:prstGeom prst="rect">
            <a:avLst/>
          </a:prstGeom>
          <a:noFill/>
          <a:ln>
            <a:solidFill>
              <a:srgbClr val="3DA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CBFC9B32-FAED-4F5E-E23F-EC8CCC421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820" y="2269232"/>
            <a:ext cx="1057932" cy="1057932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id="{28A5AE3E-BA89-4057-2753-8F8EF5D033EC}"/>
              </a:ext>
            </a:extLst>
          </p:cNvPr>
          <p:cNvSpPr txBox="1"/>
          <p:nvPr/>
        </p:nvSpPr>
        <p:spPr>
          <a:xfrm>
            <a:off x="7118634" y="3270924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Productos intermedios</a:t>
            </a:r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F153C298-ADB5-698A-687D-9EE7A39A5F88}"/>
              </a:ext>
            </a:extLst>
          </p:cNvPr>
          <p:cNvGrpSpPr/>
          <p:nvPr/>
        </p:nvGrpSpPr>
        <p:grpSpPr>
          <a:xfrm>
            <a:off x="3929694" y="4641965"/>
            <a:ext cx="965784" cy="890149"/>
            <a:chOff x="4365285" y="3922747"/>
            <a:chExt cx="542528" cy="533379"/>
          </a:xfrm>
        </p:grpSpPr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16831422-D955-B47F-11C2-607F23393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285" y="3922747"/>
              <a:ext cx="542528" cy="533379"/>
            </a:xfrm>
            <a:prstGeom prst="rect">
              <a:avLst/>
            </a:prstGeom>
          </p:spPr>
        </p:pic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C1DDE479-A332-97B8-8947-64501AD19F4E}"/>
                </a:ext>
              </a:extLst>
            </p:cNvPr>
            <p:cNvCxnSpPr/>
            <p:nvPr/>
          </p:nvCxnSpPr>
          <p:spPr>
            <a:xfrm>
              <a:off x="4368799" y="4444868"/>
              <a:ext cx="532800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25B4FDF5-CA13-9B8B-ACC4-48A7E132C875}"/>
              </a:ext>
            </a:extLst>
          </p:cNvPr>
          <p:cNvSpPr txBox="1"/>
          <p:nvPr/>
        </p:nvSpPr>
        <p:spPr>
          <a:xfrm>
            <a:off x="3636182" y="5592808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Industria de los combustibles</a:t>
            </a:r>
          </a:p>
        </p:txBody>
      </p:sp>
      <p:pic>
        <p:nvPicPr>
          <p:cNvPr id="116" name="Imagen 115">
            <a:extLst>
              <a:ext uri="{FF2B5EF4-FFF2-40B4-BE49-F238E27FC236}">
                <a16:creationId xmlns:a16="http://schemas.microsoft.com/office/drawing/2014/main" id="{1C037A60-ED90-05EB-9004-0E7B034F2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554" y="4721887"/>
            <a:ext cx="1000138" cy="905159"/>
          </a:xfrm>
          <a:prstGeom prst="rect">
            <a:avLst/>
          </a:prstGeom>
        </p:spPr>
      </p:pic>
      <p:sp>
        <p:nvSpPr>
          <p:cNvPr id="117" name="CuadroTexto 116">
            <a:extLst>
              <a:ext uri="{FF2B5EF4-FFF2-40B4-BE49-F238E27FC236}">
                <a16:creationId xmlns:a16="http://schemas.microsoft.com/office/drawing/2014/main" id="{ABE961D4-E9C2-76E5-BB1B-1D0F616BF7A7}"/>
              </a:ext>
            </a:extLst>
          </p:cNvPr>
          <p:cNvSpPr txBox="1"/>
          <p:nvPr/>
        </p:nvSpPr>
        <p:spPr>
          <a:xfrm>
            <a:off x="7210027" y="5586072"/>
            <a:ext cx="154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e-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fuels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A6E130-327B-1902-0AA7-3304EE89B3A4}"/>
              </a:ext>
            </a:extLst>
          </p:cNvPr>
          <p:cNvGrpSpPr/>
          <p:nvPr/>
        </p:nvGrpSpPr>
        <p:grpSpPr>
          <a:xfrm>
            <a:off x="1765040" y="1858710"/>
            <a:ext cx="1513570" cy="1367843"/>
            <a:chOff x="449931" y="1618120"/>
            <a:chExt cx="1513570" cy="136784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7C7805B-923F-8521-CA8D-D55ECAD2873B}"/>
                </a:ext>
              </a:extLst>
            </p:cNvPr>
            <p:cNvSpPr/>
            <p:nvPr/>
          </p:nvSpPr>
          <p:spPr>
            <a:xfrm>
              <a:off x="449931" y="2088023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Agua</a:t>
              </a:r>
              <a:endParaRPr kumimoji="0" lang="es-ES" sz="1400" b="1" i="0" u="none" strike="noStrike" kern="120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B18E71C-8BAE-65EC-A9BA-C9ADCAA0B01D}"/>
                </a:ext>
              </a:extLst>
            </p:cNvPr>
            <p:cNvSpPr/>
            <p:nvPr/>
          </p:nvSpPr>
          <p:spPr>
            <a:xfrm>
              <a:off x="450628" y="1618120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Electricidad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336EF83-3645-492C-E0F2-03AB2E79640A}"/>
                </a:ext>
              </a:extLst>
            </p:cNvPr>
            <p:cNvSpPr/>
            <p:nvPr/>
          </p:nvSpPr>
          <p:spPr>
            <a:xfrm>
              <a:off x="451501" y="2553963"/>
              <a:ext cx="1512000" cy="432000"/>
            </a:xfrm>
            <a:prstGeom prst="rect">
              <a:avLst/>
            </a:prstGeom>
            <a:solidFill>
              <a:srgbClr val="009640">
                <a:alpha val="10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CO</a:t>
              </a:r>
              <a:r>
                <a:rPr kumimoji="0" lang="es-ES" sz="1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FD515B15-94A0-C53C-F260-D3E6345E0D35}"/>
              </a:ext>
            </a:extLst>
          </p:cNvPr>
          <p:cNvSpPr/>
          <p:nvPr/>
        </p:nvSpPr>
        <p:spPr>
          <a:xfrm>
            <a:off x="1774182" y="5647300"/>
            <a:ext cx="1512000" cy="432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96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Aceites vegetales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A31072-DF5B-CB3F-5AFD-CE21F64DB154}"/>
              </a:ext>
            </a:extLst>
          </p:cNvPr>
          <p:cNvSpPr/>
          <p:nvPr/>
        </p:nvSpPr>
        <p:spPr>
          <a:xfrm>
            <a:off x="1774766" y="4247758"/>
            <a:ext cx="1512000" cy="432000"/>
          </a:xfrm>
          <a:prstGeom prst="rect">
            <a:avLst/>
          </a:prstGeom>
          <a:solidFill>
            <a:srgbClr val="009640">
              <a:alpha val="10000"/>
            </a:srgbClr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Electricidad</a:t>
            </a:r>
            <a:endParaRPr kumimoji="0" lang="es-ES" sz="1400" b="1" i="0" u="none" strike="noStrike" kern="1200" cap="none" spc="0" normalizeH="0" baseline="-2500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326D893-8CDC-BF25-1D3D-8F67D665687E}"/>
              </a:ext>
            </a:extLst>
          </p:cNvPr>
          <p:cNvSpPr/>
          <p:nvPr/>
        </p:nvSpPr>
        <p:spPr>
          <a:xfrm>
            <a:off x="1774069" y="4713471"/>
            <a:ext cx="1512000" cy="432000"/>
          </a:xfrm>
          <a:prstGeom prst="rect">
            <a:avLst/>
          </a:prstGeom>
          <a:solidFill>
            <a:srgbClr val="009640">
              <a:alpha val="10000"/>
            </a:srgbClr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Agua</a:t>
            </a:r>
            <a:endParaRPr kumimoji="0" lang="es-ES" sz="1400" b="1" i="0" u="none" strike="noStrike" kern="1200" cap="none" spc="0" normalizeH="0" baseline="-2500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E87592-E000-5D90-1E18-D5AC16FDA287}"/>
              </a:ext>
            </a:extLst>
          </p:cNvPr>
          <p:cNvSpPr/>
          <p:nvPr/>
        </p:nvSpPr>
        <p:spPr>
          <a:xfrm>
            <a:off x="1770356" y="5176774"/>
            <a:ext cx="1512000" cy="432000"/>
          </a:xfrm>
          <a:prstGeom prst="rect">
            <a:avLst/>
          </a:prstGeom>
          <a:solidFill>
            <a:srgbClr val="009640">
              <a:alpha val="10000"/>
            </a:srgbClr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kumimoji="0" lang="es-ES" sz="1400" b="1" i="0" u="none" strike="noStrike" kern="1200" cap="none" spc="0" normalizeH="0" baseline="-25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5AAE3E74-32E5-9946-0D57-210E1A5B7AEE}"/>
              </a:ext>
            </a:extLst>
          </p:cNvPr>
          <p:cNvGrpSpPr/>
          <p:nvPr/>
        </p:nvGrpSpPr>
        <p:grpSpPr>
          <a:xfrm>
            <a:off x="4831093" y="2930357"/>
            <a:ext cx="2728510" cy="1926108"/>
            <a:chOff x="4831093" y="3283424"/>
            <a:chExt cx="2728510" cy="1926108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2982404-9FB7-70B9-EDC7-81AC9529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203" y="3693577"/>
              <a:ext cx="626296" cy="1094733"/>
            </a:xfrm>
            <a:prstGeom prst="rect">
              <a:avLst/>
            </a:prstGeom>
          </p:spPr>
        </p:pic>
        <p:grpSp>
          <p:nvGrpSpPr>
            <p:cNvPr id="242" name="Grupo 241">
              <a:extLst>
                <a:ext uri="{FF2B5EF4-FFF2-40B4-BE49-F238E27FC236}">
                  <a16:creationId xmlns:a16="http://schemas.microsoft.com/office/drawing/2014/main" id="{A9433CC2-E712-9C0E-ADB3-58F8B49560B0}"/>
                </a:ext>
              </a:extLst>
            </p:cNvPr>
            <p:cNvGrpSpPr/>
            <p:nvPr/>
          </p:nvGrpSpPr>
          <p:grpSpPr>
            <a:xfrm>
              <a:off x="4831093" y="3283424"/>
              <a:ext cx="2728510" cy="1926108"/>
              <a:chOff x="4831093" y="3286511"/>
              <a:chExt cx="2728510" cy="1861362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2222CEBF-A93E-94FA-B7EC-53392A948A58}"/>
                  </a:ext>
                </a:extLst>
              </p:cNvPr>
              <p:cNvSpPr/>
              <p:nvPr/>
            </p:nvSpPr>
            <p:spPr>
              <a:xfrm>
                <a:off x="5290493" y="3451984"/>
                <a:ext cx="1688797" cy="1695889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3D19196-8ED2-6190-8880-91D0A7F33A36}"/>
                  </a:ext>
                </a:extLst>
              </p:cNvPr>
              <p:cNvSpPr txBox="1"/>
              <p:nvPr/>
            </p:nvSpPr>
            <p:spPr>
              <a:xfrm>
                <a:off x="6418594" y="3932973"/>
                <a:ext cx="1141009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e-amoníaco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182BC92-3249-7116-8FA7-D927C5FF2263}"/>
                  </a:ext>
                </a:extLst>
              </p:cNvPr>
              <p:cNvSpPr txBox="1"/>
              <p:nvPr/>
            </p:nvSpPr>
            <p:spPr>
              <a:xfrm>
                <a:off x="5536056" y="3286511"/>
                <a:ext cx="119138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1200" b="1" dirty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Hidrógeno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EF675EA-268F-629F-9810-E140F1536B32}"/>
                  </a:ext>
                </a:extLst>
              </p:cNvPr>
              <p:cNvSpPr txBox="1"/>
              <p:nvPr/>
            </p:nvSpPr>
            <p:spPr>
              <a:xfrm>
                <a:off x="4897532" y="3932973"/>
                <a:ext cx="985271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1200" b="1" dirty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e-metanol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89A3144-E69A-C160-21AD-FA95682B2A18}"/>
                  </a:ext>
                </a:extLst>
              </p:cNvPr>
              <p:cNvSpPr txBox="1"/>
              <p:nvPr/>
            </p:nvSpPr>
            <p:spPr>
              <a:xfrm>
                <a:off x="4831093" y="4473513"/>
                <a:ext cx="1126579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e-metano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8093572-6F4A-4EE6-6013-C7B7B371A37D}"/>
                  </a:ext>
                </a:extLst>
              </p:cNvPr>
              <p:cNvSpPr txBox="1"/>
              <p:nvPr/>
            </p:nvSpPr>
            <p:spPr>
              <a:xfrm>
                <a:off x="6418594" y="4469632"/>
                <a:ext cx="953657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1200" b="1" dirty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</a:t>
                </a:r>
                <a:r>
                  <a:rPr lang="es-ES" sz="1200" b="1" dirty="0" err="1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fuels</a:t>
                </a:r>
                <a:endParaRPr lang="es-ES" sz="1200" b="1" dirty="0">
                  <a:solidFill>
                    <a:schemeClr val="accent4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0FADBF01-C6D3-8854-E79D-C9CB97942C1B}"/>
              </a:ext>
            </a:extLst>
          </p:cNvPr>
          <p:cNvSpPr/>
          <p:nvPr/>
        </p:nvSpPr>
        <p:spPr>
          <a:xfrm rot="2478245">
            <a:off x="5080858" y="2968620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D3CF7108-B4E4-FAFD-6BBC-01411BF8D2E5}"/>
              </a:ext>
            </a:extLst>
          </p:cNvPr>
          <p:cNvSpPr/>
          <p:nvPr/>
        </p:nvSpPr>
        <p:spPr>
          <a:xfrm rot="19081322">
            <a:off x="5064277" y="4817308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D1F6265-9700-9874-F2A4-C79B19D42ED1}"/>
              </a:ext>
            </a:extLst>
          </p:cNvPr>
          <p:cNvSpPr/>
          <p:nvPr/>
        </p:nvSpPr>
        <p:spPr>
          <a:xfrm>
            <a:off x="1774069" y="3257629"/>
            <a:ext cx="1512000" cy="432000"/>
          </a:xfrm>
          <a:prstGeom prst="rect">
            <a:avLst/>
          </a:prstGeom>
          <a:noFill/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96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Biogas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964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654D6AE0-6CB1-B6C5-4655-AB57D4F16AEE}"/>
              </a:ext>
            </a:extLst>
          </p:cNvPr>
          <p:cNvSpPr/>
          <p:nvPr/>
        </p:nvSpPr>
        <p:spPr>
          <a:xfrm rot="19081322">
            <a:off x="7035286" y="2960261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4602939E-F8DA-D492-E6B9-58660C9858AF}"/>
              </a:ext>
            </a:extLst>
          </p:cNvPr>
          <p:cNvSpPr/>
          <p:nvPr/>
        </p:nvSpPr>
        <p:spPr>
          <a:xfrm rot="2478245">
            <a:off x="7035424" y="4791032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FF0D814-8A3E-DB18-0E4C-6129C9BFC895}"/>
              </a:ext>
            </a:extLst>
          </p:cNvPr>
          <p:cNvSpPr txBox="1"/>
          <p:nvPr/>
        </p:nvSpPr>
        <p:spPr>
          <a:xfrm>
            <a:off x="9158383" y="5592808"/>
            <a:ext cx="154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Movilidad y transporte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25262D5-B579-B079-2E18-A1BEEE5C22B0}"/>
              </a:ext>
            </a:extLst>
          </p:cNvPr>
          <p:cNvGrpSpPr/>
          <p:nvPr/>
        </p:nvGrpSpPr>
        <p:grpSpPr>
          <a:xfrm>
            <a:off x="9524862" y="4716535"/>
            <a:ext cx="792000" cy="799200"/>
            <a:chOff x="7572419" y="4928717"/>
            <a:chExt cx="792000" cy="7992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C59D9FB-EC29-D5DA-A268-341C750075F1}"/>
                </a:ext>
              </a:extLst>
            </p:cNvPr>
            <p:cNvSpPr/>
            <p:nvPr/>
          </p:nvSpPr>
          <p:spPr>
            <a:xfrm>
              <a:off x="7572419" y="4928717"/>
              <a:ext cx="792000" cy="799200"/>
            </a:xfrm>
            <a:prstGeom prst="rect">
              <a:avLst/>
            </a:prstGeom>
            <a:pattFill prst="pct20">
              <a:fgClr>
                <a:srgbClr val="3DA13E"/>
              </a:fgClr>
              <a:bgClr>
                <a:schemeClr val="bg1"/>
              </a:bgClr>
            </a:pattFill>
            <a:ln w="1905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970963B-090E-0CEB-FBB7-19EEDB173FF4}"/>
                </a:ext>
              </a:extLst>
            </p:cNvPr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492" y="4944988"/>
              <a:ext cx="360000" cy="362663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28E7993-8056-59DE-41C8-DF7A3CBA5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933" y="4942550"/>
              <a:ext cx="363600" cy="3636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224" name="Imagen 223">
              <a:extLst>
                <a:ext uri="{FF2B5EF4-FFF2-40B4-BE49-F238E27FC236}">
                  <a16:creationId xmlns:a16="http://schemas.microsoft.com/office/drawing/2014/main" id="{35F0C92A-70CA-7538-3E82-E93F5F7C50F2}"/>
                </a:ext>
              </a:extLst>
            </p:cNvPr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3518" y="5351063"/>
              <a:ext cx="360000" cy="3600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  <p:pic>
          <p:nvPicPr>
            <p:cNvPr id="226" name="Imagen 225">
              <a:extLst>
                <a:ext uri="{FF2B5EF4-FFF2-40B4-BE49-F238E27FC236}">
                  <a16:creationId xmlns:a16="http://schemas.microsoft.com/office/drawing/2014/main" id="{8307B7C8-5FEB-9B60-C54A-6EF8357EC5AA}"/>
                </a:ext>
              </a:extLst>
            </p:cNvPr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933" y="5350334"/>
              <a:ext cx="360000" cy="360000"/>
            </a:xfrm>
            <a:prstGeom prst="rect">
              <a:avLst/>
            </a:prstGeom>
            <a:ln w="6350">
              <a:solidFill>
                <a:srgbClr val="3DA13E"/>
              </a:solidFill>
            </a:ln>
          </p:spPr>
        </p:pic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id="{E6912335-8910-F778-CB8D-A0951A32A652}"/>
              </a:ext>
            </a:extLst>
          </p:cNvPr>
          <p:cNvGrpSpPr/>
          <p:nvPr/>
        </p:nvGrpSpPr>
        <p:grpSpPr>
          <a:xfrm>
            <a:off x="9260415" y="2189203"/>
            <a:ext cx="1168341" cy="1202692"/>
            <a:chOff x="7463424" y="2417969"/>
            <a:chExt cx="1168341" cy="1202692"/>
          </a:xfrm>
        </p:grpSpPr>
        <p:sp>
          <p:nvSpPr>
            <p:cNvPr id="228" name="Rectángulo 227">
              <a:extLst>
                <a:ext uri="{FF2B5EF4-FFF2-40B4-BE49-F238E27FC236}">
                  <a16:creationId xmlns:a16="http://schemas.microsoft.com/office/drawing/2014/main" id="{8E5CDD74-014F-68C8-EF02-975C7EF45488}"/>
                </a:ext>
              </a:extLst>
            </p:cNvPr>
            <p:cNvSpPr/>
            <p:nvPr/>
          </p:nvSpPr>
          <p:spPr>
            <a:xfrm>
              <a:off x="7463424" y="2417969"/>
              <a:ext cx="1168341" cy="1202692"/>
            </a:xfrm>
            <a:prstGeom prst="rect">
              <a:avLst/>
            </a:prstGeom>
            <a:pattFill prst="pct20">
              <a:fgClr>
                <a:srgbClr val="3DA13E"/>
              </a:fgClr>
              <a:bgClr>
                <a:schemeClr val="bg1"/>
              </a:bgClr>
            </a:pattFill>
            <a:ln w="28575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9" name="Imagen 228">
              <a:extLst>
                <a:ext uri="{FF2B5EF4-FFF2-40B4-BE49-F238E27FC236}">
                  <a16:creationId xmlns:a16="http://schemas.microsoft.com/office/drawing/2014/main" id="{D0D06E28-7F00-2F6F-A21A-8A679213F1EC}"/>
                </a:ext>
              </a:extLst>
            </p:cNvPr>
            <p:cNvPicPr>
              <a:picLocks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561" y="2428908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0" name="Imagen 229">
              <a:extLst>
                <a:ext uri="{FF2B5EF4-FFF2-40B4-BE49-F238E27FC236}">
                  <a16:creationId xmlns:a16="http://schemas.microsoft.com/office/drawing/2014/main" id="{90621550-2DFF-884B-5F62-C5B3AEBE6CBC}"/>
                </a:ext>
              </a:extLst>
            </p:cNvPr>
            <p:cNvPicPr>
              <a:picLocks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283" y="2429343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1" name="Imagen 230">
              <a:extLst>
                <a:ext uri="{FF2B5EF4-FFF2-40B4-BE49-F238E27FC236}">
                  <a16:creationId xmlns:a16="http://schemas.microsoft.com/office/drawing/2014/main" id="{1EDB0F7F-7903-9B94-3AE1-DACEFED61C23}"/>
                </a:ext>
              </a:extLst>
            </p:cNvPr>
            <p:cNvPicPr>
              <a:picLocks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7793" y="2832103"/>
              <a:ext cx="3528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2" name="Imagen 231">
              <a:extLst>
                <a:ext uri="{FF2B5EF4-FFF2-40B4-BE49-F238E27FC236}">
                  <a16:creationId xmlns:a16="http://schemas.microsoft.com/office/drawing/2014/main" id="{F0F3051E-7760-9B15-4798-66846F824B8F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019" y="2835851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3" name="Imagen 232">
              <a:extLst>
                <a:ext uri="{FF2B5EF4-FFF2-40B4-BE49-F238E27FC236}">
                  <a16:creationId xmlns:a16="http://schemas.microsoft.com/office/drawing/2014/main" id="{4A0629E3-C1FF-342D-1BF6-7281F3B0D8B1}"/>
                </a:ext>
              </a:extLst>
            </p:cNvPr>
            <p:cNvPicPr>
              <a:picLocks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311" y="3240502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4" name="Imagen 233">
              <a:extLst>
                <a:ext uri="{FF2B5EF4-FFF2-40B4-BE49-F238E27FC236}">
                  <a16:creationId xmlns:a16="http://schemas.microsoft.com/office/drawing/2014/main" id="{97B0F886-8F17-3A8C-2D04-1520D4254FC0}"/>
                </a:ext>
              </a:extLst>
            </p:cNvPr>
            <p:cNvPicPr>
              <a:picLocks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710" y="3241738"/>
              <a:ext cx="360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6" name="Imagen 235">
              <a:extLst>
                <a:ext uri="{FF2B5EF4-FFF2-40B4-BE49-F238E27FC236}">
                  <a16:creationId xmlns:a16="http://schemas.microsoft.com/office/drawing/2014/main" id="{922CAB06-91CC-AF92-B6B0-75093E201926}"/>
                </a:ext>
              </a:extLst>
            </p:cNvPr>
            <p:cNvPicPr>
              <a:picLocks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5488" y="3241213"/>
              <a:ext cx="342000" cy="360000"/>
            </a:xfrm>
            <a:prstGeom prst="rect">
              <a:avLst/>
            </a:prstGeom>
            <a:ln>
              <a:solidFill>
                <a:srgbClr val="009640"/>
              </a:solidFill>
            </a:ln>
          </p:spPr>
        </p:pic>
        <p:pic>
          <p:nvPicPr>
            <p:cNvPr id="239" name="Imagen 238">
              <a:extLst>
                <a:ext uri="{FF2B5EF4-FFF2-40B4-BE49-F238E27FC236}">
                  <a16:creationId xmlns:a16="http://schemas.microsoft.com/office/drawing/2014/main" id="{21146478-2576-4C59-BD53-A230530FB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866" y="2430910"/>
              <a:ext cx="358847" cy="360000"/>
            </a:xfrm>
            <a:prstGeom prst="rect">
              <a:avLst/>
            </a:prstGeom>
            <a:ln>
              <a:solidFill>
                <a:srgbClr val="3DA13E"/>
              </a:solidFill>
            </a:ln>
          </p:spPr>
        </p:pic>
        <p:pic>
          <p:nvPicPr>
            <p:cNvPr id="240" name="Imagen 239">
              <a:extLst>
                <a:ext uri="{FF2B5EF4-FFF2-40B4-BE49-F238E27FC236}">
                  <a16:creationId xmlns:a16="http://schemas.microsoft.com/office/drawing/2014/main" id="{C80187DD-8498-E6BC-AC84-91C0FAF5282D}"/>
                </a:ext>
              </a:extLst>
            </p:cNvPr>
            <p:cNvPicPr>
              <a:picLocks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7167" y="2832488"/>
              <a:ext cx="338400" cy="360000"/>
            </a:xfrm>
            <a:prstGeom prst="rect">
              <a:avLst/>
            </a:prstGeom>
            <a:ln>
              <a:solidFill>
                <a:srgbClr val="3DA13E"/>
              </a:solidFill>
            </a:ln>
          </p:spPr>
        </p:pic>
      </p:grpSp>
      <p:sp>
        <p:nvSpPr>
          <p:cNvPr id="241" name="CuadroTexto 240">
            <a:extLst>
              <a:ext uri="{FF2B5EF4-FFF2-40B4-BE49-F238E27FC236}">
                <a16:creationId xmlns:a16="http://schemas.microsoft.com/office/drawing/2014/main" id="{B9366EFB-43DB-3072-0002-7B2F1B79B282}"/>
              </a:ext>
            </a:extLst>
          </p:cNvPr>
          <p:cNvSpPr txBox="1"/>
          <p:nvPr/>
        </p:nvSpPr>
        <p:spPr>
          <a:xfrm>
            <a:off x="8867252" y="3443109"/>
            <a:ext cx="21072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Plásticos, fibras, elastómeros, recubrimientos, detergentes …</a:t>
            </a:r>
          </a:p>
        </p:txBody>
      </p: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79DB13E2-1864-7858-5243-AABBD75478DE}"/>
              </a:ext>
            </a:extLst>
          </p:cNvPr>
          <p:cNvCxnSpPr/>
          <p:nvPr/>
        </p:nvCxnSpPr>
        <p:spPr>
          <a:xfrm>
            <a:off x="5826630" y="3338130"/>
            <a:ext cx="6013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FA0661B-C71A-2443-DAAC-FAA71BFDA785}"/>
              </a:ext>
            </a:extLst>
          </p:cNvPr>
          <p:cNvSpPr txBox="1"/>
          <p:nvPr/>
        </p:nvSpPr>
        <p:spPr>
          <a:xfrm>
            <a:off x="6147197" y="6206255"/>
            <a:ext cx="47589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3DA13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*Incluye todas las categorías: e-gasolina, e-keroseno, e-gasoil, SAF</a:t>
            </a:r>
          </a:p>
        </p:txBody>
      </p:sp>
      <p:grpSp>
        <p:nvGrpSpPr>
          <p:cNvPr id="238" name="Grupo 237">
            <a:extLst>
              <a:ext uri="{FF2B5EF4-FFF2-40B4-BE49-F238E27FC236}">
                <a16:creationId xmlns:a16="http://schemas.microsoft.com/office/drawing/2014/main" id="{2A1F6DB3-4BEB-E14F-9149-5956ECC48422}"/>
              </a:ext>
            </a:extLst>
          </p:cNvPr>
          <p:cNvGrpSpPr/>
          <p:nvPr/>
        </p:nvGrpSpPr>
        <p:grpSpPr>
          <a:xfrm>
            <a:off x="3896870" y="2247811"/>
            <a:ext cx="1035275" cy="954105"/>
            <a:chOff x="3896870" y="2247811"/>
            <a:chExt cx="1035275" cy="954105"/>
          </a:xfrm>
        </p:grpSpPr>
        <p:pic>
          <p:nvPicPr>
            <p:cNvPr id="244" name="Imagen 243">
              <a:extLst>
                <a:ext uri="{FF2B5EF4-FFF2-40B4-BE49-F238E27FC236}">
                  <a16:creationId xmlns:a16="http://schemas.microsoft.com/office/drawing/2014/main" id="{C6533B76-D5F7-B378-E0E3-BF2013DE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6870" y="2247811"/>
              <a:ext cx="1035275" cy="954105"/>
            </a:xfrm>
            <a:prstGeom prst="rect">
              <a:avLst/>
            </a:prstGeom>
          </p:spPr>
        </p:pic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5BE19CCE-096B-CA7F-5524-A10DC9D71672}"/>
                </a:ext>
              </a:extLst>
            </p:cNvPr>
            <p:cNvCxnSpPr/>
            <p:nvPr/>
          </p:nvCxnSpPr>
          <p:spPr>
            <a:xfrm>
              <a:off x="3918992" y="3174764"/>
              <a:ext cx="936000" cy="0"/>
            </a:xfrm>
            <a:prstGeom prst="line">
              <a:avLst/>
            </a:prstGeom>
            <a:ln w="38100">
              <a:solidFill>
                <a:srgbClr val="3DA1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ángulo: esquinas redondeadas 234">
            <a:extLst>
              <a:ext uri="{FF2B5EF4-FFF2-40B4-BE49-F238E27FC236}">
                <a16:creationId xmlns:a16="http://schemas.microsoft.com/office/drawing/2014/main" id="{D006B387-BDBD-76B6-AB97-14E65B80D8C1}"/>
              </a:ext>
            </a:extLst>
          </p:cNvPr>
          <p:cNvSpPr/>
          <p:nvPr/>
        </p:nvSpPr>
        <p:spPr>
          <a:xfrm>
            <a:off x="1228725" y="1342265"/>
            <a:ext cx="9677400" cy="5215824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n 226">
            <a:extLst>
              <a:ext uri="{FF2B5EF4-FFF2-40B4-BE49-F238E27FC236}">
                <a16:creationId xmlns:a16="http://schemas.microsoft.com/office/drawing/2014/main" id="{9731138A-00AE-FBDF-B96E-F56D36DB2D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472" y="2209357"/>
            <a:ext cx="3665132" cy="2464903"/>
          </a:xfrm>
          <a:prstGeom prst="rect">
            <a:avLst/>
          </a:prstGeom>
        </p:spPr>
      </p:pic>
      <p:sp>
        <p:nvSpPr>
          <p:cNvPr id="94" name="Flecha: a la derecha 93">
            <a:extLst>
              <a:ext uri="{FF2B5EF4-FFF2-40B4-BE49-F238E27FC236}">
                <a16:creationId xmlns:a16="http://schemas.microsoft.com/office/drawing/2014/main" id="{F2535C63-6A0B-4BFC-880D-989E9DF88FD6}"/>
              </a:ext>
            </a:extLst>
          </p:cNvPr>
          <p:cNvSpPr/>
          <p:nvPr/>
        </p:nvSpPr>
        <p:spPr>
          <a:xfrm>
            <a:off x="3929789" y="3428956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9" name="Rectángulo 228">
            <a:extLst>
              <a:ext uri="{FF2B5EF4-FFF2-40B4-BE49-F238E27FC236}">
                <a16:creationId xmlns:a16="http://schemas.microsoft.com/office/drawing/2014/main" id="{17B022A1-901B-4130-9FA6-B1DBF00CF755}"/>
              </a:ext>
            </a:extLst>
          </p:cNvPr>
          <p:cNvSpPr/>
          <p:nvPr/>
        </p:nvSpPr>
        <p:spPr>
          <a:xfrm>
            <a:off x="8642108" y="2094384"/>
            <a:ext cx="2237135" cy="936000"/>
          </a:xfrm>
          <a:prstGeom prst="rect">
            <a:avLst/>
          </a:prstGeom>
          <a:solidFill>
            <a:srgbClr val="90908F">
              <a:alpha val="33000"/>
            </a:srgbClr>
          </a:solidFill>
          <a:ln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4" name="Flecha: a la derecha 243">
            <a:extLst>
              <a:ext uri="{FF2B5EF4-FFF2-40B4-BE49-F238E27FC236}">
                <a16:creationId xmlns:a16="http://schemas.microsoft.com/office/drawing/2014/main" id="{A7B4DB41-A94A-498F-BEC7-DCA5D1CAC971}"/>
              </a:ext>
            </a:extLst>
          </p:cNvPr>
          <p:cNvSpPr/>
          <p:nvPr/>
        </p:nvSpPr>
        <p:spPr>
          <a:xfrm>
            <a:off x="7924562" y="3428504"/>
            <a:ext cx="355600" cy="284480"/>
          </a:xfrm>
          <a:prstGeom prst="rightArrow">
            <a:avLst/>
          </a:prstGeom>
          <a:solidFill>
            <a:srgbClr val="3D97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3170526-476C-C77D-907B-B4CAA28A0DD0}"/>
              </a:ext>
            </a:extLst>
          </p:cNvPr>
          <p:cNvSpPr/>
          <p:nvPr/>
        </p:nvSpPr>
        <p:spPr>
          <a:xfrm>
            <a:off x="4305971" y="6177182"/>
            <a:ext cx="1234520" cy="719256"/>
          </a:xfrm>
          <a:prstGeom prst="roundRect">
            <a:avLst>
              <a:gd name="adj" fmla="val 0"/>
            </a:avLst>
          </a:prstGeom>
          <a:solidFill>
            <a:srgbClr val="009640">
              <a:alpha val="3000"/>
            </a:srgbClr>
          </a:solidFill>
        </p:spPr>
        <p:txBody>
          <a:bodyPr wrap="square" anchor="ctr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09640"/>
              </a:buClr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9640"/>
              </a:solidFill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9640"/>
              </a:buClr>
            </a:pPr>
            <a:endParaRPr lang="es-ES" sz="1400" b="1" dirty="0">
              <a:solidFill>
                <a:srgbClr val="009640"/>
              </a:solidFill>
              <a:cs typeface="Segoe UI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105EA7-4E0A-A4CE-AF49-89A540454E53}"/>
              </a:ext>
            </a:extLst>
          </p:cNvPr>
          <p:cNvSpPr txBox="1"/>
          <p:nvPr/>
        </p:nvSpPr>
        <p:spPr>
          <a:xfrm>
            <a:off x="8477742" y="2199182"/>
            <a:ext cx="25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9640"/>
                </a:solidFill>
                <a:effectLst/>
                <a:uLnTx/>
                <a:uFillTx/>
                <a:ea typeface="+mn-ea"/>
                <a:cs typeface="+mn-cs"/>
              </a:rPr>
              <a:t>Industria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D7505CB0-B0DF-55DB-1CA4-3AAE09ADF7B0}"/>
              </a:ext>
            </a:extLst>
          </p:cNvPr>
          <p:cNvGrpSpPr/>
          <p:nvPr/>
        </p:nvGrpSpPr>
        <p:grpSpPr>
          <a:xfrm>
            <a:off x="8441790" y="3056577"/>
            <a:ext cx="2565868" cy="936000"/>
            <a:chOff x="8192410" y="2935412"/>
            <a:chExt cx="2565868" cy="936000"/>
          </a:xfrm>
        </p:grpSpPr>
        <p:sp>
          <p:nvSpPr>
            <p:cNvPr id="232" name="Rectángulo 231">
              <a:extLst>
                <a:ext uri="{FF2B5EF4-FFF2-40B4-BE49-F238E27FC236}">
                  <a16:creationId xmlns:a16="http://schemas.microsoft.com/office/drawing/2014/main" id="{892E04FD-221B-4566-BCD9-28CDF2024D42}"/>
                </a:ext>
              </a:extLst>
            </p:cNvPr>
            <p:cNvSpPr/>
            <p:nvPr/>
          </p:nvSpPr>
          <p:spPr>
            <a:xfrm>
              <a:off x="8392728" y="2935412"/>
              <a:ext cx="2237135" cy="936000"/>
            </a:xfrm>
            <a:prstGeom prst="rect">
              <a:avLst/>
            </a:prstGeom>
            <a:solidFill>
              <a:srgbClr val="90908F">
                <a:alpha val="33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053B33B-3C2A-B28D-07A3-6D344FD645E7}"/>
                </a:ext>
              </a:extLst>
            </p:cNvPr>
            <p:cNvSpPr txBox="1"/>
            <p:nvPr/>
          </p:nvSpPr>
          <p:spPr>
            <a:xfrm>
              <a:off x="8192410" y="2949172"/>
              <a:ext cx="2565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ea typeface="+mn-ea"/>
                  <a:cs typeface="+mn-cs"/>
                </a:rPr>
                <a:t>Residencial/Servicios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C66EE717-CA52-4086-E871-A3A4E663D54E}"/>
              </a:ext>
            </a:extLst>
          </p:cNvPr>
          <p:cNvGrpSpPr/>
          <p:nvPr/>
        </p:nvGrpSpPr>
        <p:grpSpPr>
          <a:xfrm>
            <a:off x="8428795" y="4020701"/>
            <a:ext cx="2565868" cy="936000"/>
            <a:chOff x="8180086" y="4256046"/>
            <a:chExt cx="2565868" cy="936000"/>
          </a:xfrm>
        </p:grpSpPr>
        <p:sp>
          <p:nvSpPr>
            <p:cNvPr id="235" name="Rectángulo 234">
              <a:extLst>
                <a:ext uri="{FF2B5EF4-FFF2-40B4-BE49-F238E27FC236}">
                  <a16:creationId xmlns:a16="http://schemas.microsoft.com/office/drawing/2014/main" id="{ABBF0E2A-9F74-4509-8D32-C2CC0331F76F}"/>
                </a:ext>
              </a:extLst>
            </p:cNvPr>
            <p:cNvSpPr/>
            <p:nvPr/>
          </p:nvSpPr>
          <p:spPr>
            <a:xfrm>
              <a:off x="8393399" y="4256046"/>
              <a:ext cx="2237135" cy="936000"/>
            </a:xfrm>
            <a:prstGeom prst="rect">
              <a:avLst/>
            </a:prstGeom>
            <a:solidFill>
              <a:srgbClr val="90908F">
                <a:alpha val="33000"/>
              </a:srgbClr>
            </a:solidFill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E444FDA-BF23-B2C4-9E1E-7CB71E7E69B0}"/>
                </a:ext>
              </a:extLst>
            </p:cNvPr>
            <p:cNvSpPr txBox="1"/>
            <p:nvPr/>
          </p:nvSpPr>
          <p:spPr>
            <a:xfrm>
              <a:off x="8180086" y="4290484"/>
              <a:ext cx="2565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40"/>
                  </a:solidFill>
                  <a:effectLst/>
                  <a:uLnTx/>
                  <a:uFillTx/>
                  <a:ea typeface="+mn-ea"/>
                  <a:cs typeface="+mn-cs"/>
                </a:rPr>
                <a:t>Transporte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4E1987-4E07-4E4C-6D3F-6C9F1D92CF53}"/>
              </a:ext>
            </a:extLst>
          </p:cNvPr>
          <p:cNvSpPr txBox="1"/>
          <p:nvPr/>
        </p:nvSpPr>
        <p:spPr>
          <a:xfrm>
            <a:off x="8824675" y="5139397"/>
            <a:ext cx="1872000" cy="369332"/>
          </a:xfrm>
          <a:prstGeom prst="rect">
            <a:avLst/>
          </a:prstGeom>
          <a:solidFill>
            <a:srgbClr val="3D973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Energía útil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20C7C7B-5A4D-6CA5-CF26-1EA434549001}"/>
              </a:ext>
            </a:extLst>
          </p:cNvPr>
          <p:cNvSpPr txBox="1"/>
          <p:nvPr/>
        </p:nvSpPr>
        <p:spPr>
          <a:xfrm>
            <a:off x="1274622" y="5106916"/>
            <a:ext cx="1872000" cy="369332"/>
          </a:xfrm>
          <a:prstGeom prst="rect">
            <a:avLst/>
          </a:prstGeom>
          <a:solidFill>
            <a:srgbClr val="3D973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Energía primaria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5" name="Grupo 224">
            <a:extLst>
              <a:ext uri="{FF2B5EF4-FFF2-40B4-BE49-F238E27FC236}">
                <a16:creationId xmlns:a16="http://schemas.microsoft.com/office/drawing/2014/main" id="{BC3D8704-999B-9B5D-80C8-C152FFB49219}"/>
              </a:ext>
            </a:extLst>
          </p:cNvPr>
          <p:cNvGrpSpPr/>
          <p:nvPr/>
        </p:nvGrpSpPr>
        <p:grpSpPr>
          <a:xfrm>
            <a:off x="1146424" y="3122851"/>
            <a:ext cx="2087131" cy="817660"/>
            <a:chOff x="537635" y="3004739"/>
            <a:chExt cx="2087131" cy="817660"/>
          </a:xfrm>
        </p:grpSpPr>
        <p:pic>
          <p:nvPicPr>
            <p:cNvPr id="222" name="Imagen 221">
              <a:extLst>
                <a:ext uri="{FF2B5EF4-FFF2-40B4-BE49-F238E27FC236}">
                  <a16:creationId xmlns:a16="http://schemas.microsoft.com/office/drawing/2014/main" id="{DC45B2A1-4D9C-48D5-87EC-6DEC333A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8017" y="3030893"/>
              <a:ext cx="216000" cy="205539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3FDF90A-B0EB-EB45-1C8A-02E91A424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635" y="3004739"/>
              <a:ext cx="2087131" cy="817660"/>
            </a:xfrm>
            <a:prstGeom prst="rect">
              <a:avLst/>
            </a:prstGeom>
            <a:noFill/>
            <a:ln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Renovables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CBE3099-6371-FB06-0F0B-8727D6B8C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215" y="3387340"/>
              <a:ext cx="426110" cy="344946"/>
            </a:xfrm>
            <a:prstGeom prst="rect">
              <a:avLst/>
            </a:prstGeom>
          </p:spPr>
        </p:pic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73865F18-7273-EBEE-8C22-4881C0FC94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051" y="3479377"/>
            <a:ext cx="433120" cy="43130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5ED91D6-1F81-D5FC-2D27-9580D8FC57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040" y="3470447"/>
            <a:ext cx="408491" cy="40318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2360A2A-D9AE-3192-7037-41ED57E7B7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62" y="3476600"/>
            <a:ext cx="414245" cy="42778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7E636878-0B49-06CD-DEDF-DD16E6043E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82" y="3163843"/>
            <a:ext cx="271555" cy="264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80CEEC5-6C8C-735C-B77B-5C475E1B74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40" y="3176235"/>
            <a:ext cx="288000" cy="284160"/>
          </a:xfrm>
          <a:prstGeom prst="rect">
            <a:avLst/>
          </a:prstGeom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id="{A536E61D-17EF-8195-6CD2-77314EA308F4}"/>
              </a:ext>
            </a:extLst>
          </p:cNvPr>
          <p:cNvSpPr txBox="1"/>
          <p:nvPr/>
        </p:nvSpPr>
        <p:spPr>
          <a:xfrm>
            <a:off x="5182038" y="5126676"/>
            <a:ext cx="1872000" cy="369332"/>
          </a:xfrm>
          <a:prstGeom prst="rect">
            <a:avLst/>
          </a:prstGeom>
          <a:solidFill>
            <a:srgbClr val="3D9734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Energía final</a:t>
            </a:r>
          </a:p>
        </p:txBody>
      </p:sp>
      <p:pic>
        <p:nvPicPr>
          <p:cNvPr id="257" name="Imagen 256">
            <a:extLst>
              <a:ext uri="{FF2B5EF4-FFF2-40B4-BE49-F238E27FC236}">
                <a16:creationId xmlns:a16="http://schemas.microsoft.com/office/drawing/2014/main" id="{51833362-C7AC-5296-F34A-788CD63832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382" y="4221229"/>
            <a:ext cx="1078887" cy="46595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0FD5CD3-8516-B206-BD7D-EBCC6075B02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040" y="2348102"/>
            <a:ext cx="1051651" cy="441999"/>
          </a:xfrm>
          <a:prstGeom prst="rect">
            <a:avLst/>
          </a:prstGeom>
        </p:spPr>
      </p:pic>
      <p:sp>
        <p:nvSpPr>
          <p:cNvPr id="60" name="Título 1">
            <a:extLst>
              <a:ext uri="{FF2B5EF4-FFF2-40B4-BE49-F238E27FC236}">
                <a16:creationId xmlns:a16="http://schemas.microsoft.com/office/drawing/2014/main" id="{C0A26060-6CB3-5FCA-C16A-B5E6E3C49962}"/>
              </a:ext>
            </a:extLst>
          </p:cNvPr>
          <p:cNvSpPr txBox="1">
            <a:spLocks/>
          </p:cNvSpPr>
          <p:nvPr/>
        </p:nvSpPr>
        <p:spPr>
          <a:xfrm>
            <a:off x="328393" y="921291"/>
            <a:ext cx="10647520" cy="57526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Mañana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4F94353-FBDD-BE2B-494A-038B35FE8833}"/>
              </a:ext>
            </a:extLst>
          </p:cNvPr>
          <p:cNvSpPr/>
          <p:nvPr/>
        </p:nvSpPr>
        <p:spPr>
          <a:xfrm>
            <a:off x="839930" y="1827562"/>
            <a:ext cx="10698517" cy="4181846"/>
          </a:xfrm>
          <a:prstGeom prst="rect">
            <a:avLst/>
          </a:prstGeom>
          <a:noFill/>
          <a:ln>
            <a:solidFill>
              <a:srgbClr val="3DA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2F0BEB-529A-BFC6-31CB-0B6553008FD4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la energía primaria a la energía útil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9A51B0-7C16-6A08-702A-ADC0529AE28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8172" y="2472069"/>
            <a:ext cx="458866" cy="4588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61AA4A-B9C9-8C49-2493-32D44869A62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813" y="4398090"/>
            <a:ext cx="484423" cy="4844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A001670-F24B-2A59-9CE2-73C9D9B328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980" y="2518697"/>
            <a:ext cx="464295" cy="46429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D066A5-9414-4590-0E55-EEDEC313B0B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54" y="2475191"/>
            <a:ext cx="560601" cy="5606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7E8920-C7D4-DD25-E12A-E83B98908C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7376" y="3352336"/>
            <a:ext cx="458866" cy="458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4F8FBA-A43E-48B0-2309-8ECB34CD509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184" y="3398964"/>
            <a:ext cx="464295" cy="4642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8E8684-319C-46B3-A3A9-23089023527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858" y="3355458"/>
            <a:ext cx="560601" cy="56060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30D561A-05FC-5E8F-C416-5088B8E9C31C}"/>
              </a:ext>
            </a:extLst>
          </p:cNvPr>
          <p:cNvSpPr>
            <a:spLocks noChangeAspect="1"/>
          </p:cNvSpPr>
          <p:nvPr/>
        </p:nvSpPr>
        <p:spPr>
          <a:xfrm>
            <a:off x="5059003" y="4672212"/>
            <a:ext cx="2087131" cy="369332"/>
          </a:xfrm>
          <a:prstGeom prst="rect">
            <a:avLst/>
          </a:prstGeom>
          <a:solidFill>
            <a:srgbClr val="009640">
              <a:alpha val="28000"/>
            </a:srgbClr>
          </a:solidFill>
          <a:ln>
            <a:solidFill>
              <a:srgbClr val="3DA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t>Electricidad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53684F-436A-30BA-D3A5-4450FC5012F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071" y="4398090"/>
            <a:ext cx="481255" cy="4812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E07B880-6450-6D2A-9F29-D393204DB3D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547" y="4347526"/>
            <a:ext cx="560601" cy="560601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8FFABEC-C1E4-A696-AA9D-6FE4406DE463}"/>
              </a:ext>
            </a:extLst>
          </p:cNvPr>
          <p:cNvSpPr/>
          <p:nvPr/>
        </p:nvSpPr>
        <p:spPr>
          <a:xfrm>
            <a:off x="839930" y="1827562"/>
            <a:ext cx="10698518" cy="4181846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0F9D40-14B9-756C-8382-55098E7FCB44}"/>
              </a:ext>
            </a:extLst>
          </p:cNvPr>
          <p:cNvSpPr txBox="1"/>
          <p:nvPr/>
        </p:nvSpPr>
        <p:spPr>
          <a:xfrm>
            <a:off x="7961376" y="6444190"/>
            <a:ext cx="65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Adaptado de </a:t>
            </a:r>
            <a:r>
              <a:rPr lang="es-ES" sz="1400" i="1" dirty="0" err="1">
                <a:solidFill>
                  <a:srgbClr val="0096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Thyssenkrupp</a:t>
            </a:r>
            <a:endParaRPr lang="es-ES" sz="1400" i="1" dirty="0">
              <a:solidFill>
                <a:srgbClr val="0096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F29D320-C89B-DC5A-9084-CADE8F584F5B}"/>
              </a:ext>
            </a:extLst>
          </p:cNvPr>
          <p:cNvGrpSpPr/>
          <p:nvPr/>
        </p:nvGrpSpPr>
        <p:grpSpPr>
          <a:xfrm>
            <a:off x="442335" y="1229588"/>
            <a:ext cx="10738010" cy="5076825"/>
            <a:chOff x="442335" y="1229588"/>
            <a:chExt cx="10738010" cy="5076825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45D5A3E5-7D52-E1E9-F308-B24F3E19151A}"/>
                </a:ext>
              </a:extLst>
            </p:cNvPr>
            <p:cNvGrpSpPr/>
            <p:nvPr/>
          </p:nvGrpSpPr>
          <p:grpSpPr>
            <a:xfrm>
              <a:off x="884475" y="1229588"/>
              <a:ext cx="10295870" cy="5076825"/>
              <a:chOff x="1366793" y="1149204"/>
              <a:chExt cx="10295870" cy="5076825"/>
            </a:xfrm>
          </p:grpSpPr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A92AFEF3-ACF9-3D27-747D-577E17430ED8}"/>
                  </a:ext>
                </a:extLst>
              </p:cNvPr>
              <p:cNvGrpSpPr/>
              <p:nvPr/>
            </p:nvGrpSpPr>
            <p:grpSpPr>
              <a:xfrm>
                <a:off x="1366793" y="1149204"/>
                <a:ext cx="10295870" cy="5076825"/>
                <a:chOff x="1366793" y="1149204"/>
                <a:chExt cx="10295870" cy="5076825"/>
              </a:xfrm>
            </p:grpSpPr>
            <p:pic>
              <p:nvPicPr>
                <p:cNvPr id="32" name="Imagen 31">
                  <a:extLst>
                    <a:ext uri="{FF2B5EF4-FFF2-40B4-BE49-F238E27FC236}">
                      <a16:creationId xmlns:a16="http://schemas.microsoft.com/office/drawing/2014/main" id="{A4629E3B-1994-1907-1B0C-2CDA6E26B3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79" t="15752" r="7873" b="9434"/>
                <a:stretch/>
              </p:blipFill>
              <p:spPr>
                <a:xfrm>
                  <a:off x="1366793" y="1149204"/>
                  <a:ext cx="10295870" cy="5076825"/>
                </a:xfrm>
                <a:prstGeom prst="rect">
                  <a:avLst/>
                </a:prstGeom>
              </p:spPr>
            </p:pic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4E2E2EBE-52BD-22CF-701C-21A3F5F94386}"/>
                    </a:ext>
                  </a:extLst>
                </p:cNvPr>
                <p:cNvSpPr txBox="1"/>
                <p:nvPr/>
              </p:nvSpPr>
              <p:spPr>
                <a:xfrm>
                  <a:off x="5399562" y="3435033"/>
                  <a:ext cx="1146018" cy="304801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Planta de H</a:t>
                  </a:r>
                  <a:r>
                    <a:rPr lang="es-ES" sz="8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2</a:t>
                  </a:r>
                  <a:endParaRPr lang="es-ES" sz="800" b="1" baseline="-25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555D032E-6EBE-244A-E6B8-18301830C7C2}"/>
                    </a:ext>
                  </a:extLst>
                </p:cNvPr>
                <p:cNvSpPr txBox="1"/>
                <p:nvPr/>
              </p:nvSpPr>
              <p:spPr>
                <a:xfrm>
                  <a:off x="3425788" y="4713128"/>
                  <a:ext cx="1115732" cy="378678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Planta de amoníaco</a:t>
                  </a:r>
                  <a:endParaRPr lang="es-ES" sz="1200" b="1" baseline="-25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596C0B4C-AAD1-6BEE-25A5-63FED8A9C076}"/>
                    </a:ext>
                  </a:extLst>
                </p:cNvPr>
                <p:cNvSpPr txBox="1"/>
                <p:nvPr/>
              </p:nvSpPr>
              <p:spPr>
                <a:xfrm>
                  <a:off x="6971413" y="3670501"/>
                  <a:ext cx="1282998" cy="304801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Refinería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95A6FB46-14B4-EB2C-BA40-E270F45BDB4F}"/>
                    </a:ext>
                  </a:extLst>
                </p:cNvPr>
                <p:cNvSpPr txBox="1"/>
                <p:nvPr/>
              </p:nvSpPr>
              <p:spPr>
                <a:xfrm>
                  <a:off x="8675920" y="2837752"/>
                  <a:ext cx="1164025" cy="217868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Red de GN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C390A055-B266-639E-2D46-FA0DA31A596E}"/>
                    </a:ext>
                  </a:extLst>
                </p:cNvPr>
                <p:cNvSpPr txBox="1"/>
                <p:nvPr/>
              </p:nvSpPr>
              <p:spPr>
                <a:xfrm>
                  <a:off x="10379664" y="3524130"/>
                  <a:ext cx="1282998" cy="451172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Residencial y servicios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9" name="CuadroTexto 38">
                  <a:extLst>
                    <a:ext uri="{FF2B5EF4-FFF2-40B4-BE49-F238E27FC236}">
                      <a16:creationId xmlns:a16="http://schemas.microsoft.com/office/drawing/2014/main" id="{1A0706CE-139E-3185-BD56-E22D13B366BC}"/>
                    </a:ext>
                  </a:extLst>
                </p:cNvPr>
                <p:cNvSpPr txBox="1"/>
                <p:nvPr/>
              </p:nvSpPr>
              <p:spPr>
                <a:xfrm>
                  <a:off x="9542209" y="4205597"/>
                  <a:ext cx="1282998" cy="326529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Movilidad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9E644D46-6B28-E2A1-80C1-C82FAE89EFF2}"/>
                    </a:ext>
                  </a:extLst>
                </p:cNvPr>
                <p:cNvSpPr txBox="1"/>
                <p:nvPr/>
              </p:nvSpPr>
              <p:spPr>
                <a:xfrm>
                  <a:off x="8745596" y="4937413"/>
                  <a:ext cx="1282998" cy="476411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P. químicos intermedios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5FBDE272-CA96-1B0B-07EC-B758F3EDB024}"/>
                    </a:ext>
                  </a:extLst>
                </p:cNvPr>
                <p:cNvSpPr txBox="1"/>
                <p:nvPr/>
              </p:nvSpPr>
              <p:spPr>
                <a:xfrm>
                  <a:off x="7806604" y="5819110"/>
                  <a:ext cx="1164025" cy="304802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Agricultura</a:t>
                  </a:r>
                  <a:endParaRPr lang="es-ES" sz="12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727ED81F-75BE-517A-90AF-84C1577C33A5}"/>
                    </a:ext>
                  </a:extLst>
                </p:cNvPr>
                <p:cNvSpPr/>
                <p:nvPr/>
              </p:nvSpPr>
              <p:spPr>
                <a:xfrm>
                  <a:off x="4358639" y="2011603"/>
                  <a:ext cx="759162" cy="175269"/>
                </a:xfrm>
                <a:prstGeom prst="rect">
                  <a:avLst/>
                </a:prstGeom>
                <a:solidFill>
                  <a:srgbClr val="0095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6C5C585D-F111-4D4E-F148-61C8237363C1}"/>
                    </a:ext>
                  </a:extLst>
                </p:cNvPr>
                <p:cNvSpPr/>
                <p:nvPr/>
              </p:nvSpPr>
              <p:spPr>
                <a:xfrm>
                  <a:off x="2926081" y="2476282"/>
                  <a:ext cx="779718" cy="378678"/>
                </a:xfrm>
                <a:prstGeom prst="rect">
                  <a:avLst/>
                </a:prstGeom>
                <a:solidFill>
                  <a:srgbClr val="0095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Rectángulo 43">
                  <a:extLst>
                    <a:ext uri="{FF2B5EF4-FFF2-40B4-BE49-F238E27FC236}">
                      <a16:creationId xmlns:a16="http://schemas.microsoft.com/office/drawing/2014/main" id="{D2A0FDC3-84A3-2A4D-79C2-E78865290F83}"/>
                    </a:ext>
                  </a:extLst>
                </p:cNvPr>
                <p:cNvSpPr/>
                <p:nvPr/>
              </p:nvSpPr>
              <p:spPr>
                <a:xfrm>
                  <a:off x="1486428" y="3177673"/>
                  <a:ext cx="1205972" cy="205607"/>
                </a:xfrm>
                <a:prstGeom prst="rect">
                  <a:avLst/>
                </a:prstGeom>
                <a:solidFill>
                  <a:srgbClr val="0095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8D63F9EF-F4DF-01AA-553B-4DAEC153DA8D}"/>
                    </a:ext>
                  </a:extLst>
                </p:cNvPr>
                <p:cNvSpPr txBox="1"/>
                <p:nvPr/>
              </p:nvSpPr>
              <p:spPr>
                <a:xfrm>
                  <a:off x="1584367" y="3152849"/>
                  <a:ext cx="1010094" cy="292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s-ES" sz="9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       Agua</a:t>
                  </a:r>
                </a:p>
              </p:txBody>
            </p:sp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0D2D732A-FC4C-F8B1-C178-AD716545C28C}"/>
                    </a:ext>
                  </a:extLst>
                </p:cNvPr>
                <p:cNvSpPr txBox="1"/>
                <p:nvPr/>
              </p:nvSpPr>
              <p:spPr>
                <a:xfrm>
                  <a:off x="2813946" y="2512351"/>
                  <a:ext cx="1010094" cy="32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s-ES" sz="9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  Electricidad</a:t>
                  </a:r>
                </a:p>
              </p:txBody>
            </p:sp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68374C44-D54A-C124-5BA9-52E17035685B}"/>
                    </a:ext>
                  </a:extLst>
                </p:cNvPr>
                <p:cNvSpPr txBox="1"/>
                <p:nvPr/>
              </p:nvSpPr>
              <p:spPr>
                <a:xfrm>
                  <a:off x="4273598" y="1978436"/>
                  <a:ext cx="959724" cy="304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s-ES" sz="9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       CO</a:t>
                  </a:r>
                  <a:r>
                    <a:rPr lang="es-ES" sz="7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2</a:t>
                  </a:r>
                  <a:endParaRPr lang="es-ES" sz="9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id="{DA4E4964-1D53-4631-EF8B-06854D1F5CED}"/>
                    </a:ext>
                  </a:extLst>
                </p:cNvPr>
                <p:cNvSpPr/>
                <p:nvPr/>
              </p:nvSpPr>
              <p:spPr>
                <a:xfrm>
                  <a:off x="7149042" y="2520954"/>
                  <a:ext cx="1218919" cy="378678"/>
                </a:xfrm>
                <a:prstGeom prst="rect">
                  <a:avLst/>
                </a:prstGeom>
                <a:solidFill>
                  <a:srgbClr val="0095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38AF99E3-3AFD-C85E-25EA-3B6F2B52CBEA}"/>
                    </a:ext>
                  </a:extLst>
                </p:cNvPr>
                <p:cNvSpPr txBox="1"/>
                <p:nvPr/>
              </p:nvSpPr>
              <p:spPr>
                <a:xfrm>
                  <a:off x="7063209" y="2475234"/>
                  <a:ext cx="1384894" cy="517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s-ES" sz="12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Almacenamiento de H</a:t>
                  </a:r>
                  <a:r>
                    <a:rPr lang="es-ES" sz="1100" b="1" baseline="-250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2</a:t>
                  </a:r>
                  <a:endParaRPr lang="es-ES" sz="1200" b="1" baseline="-25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4A264615-B805-3F06-902B-51E6AA31AA36}"/>
                    </a:ext>
                  </a:extLst>
                </p:cNvPr>
                <p:cNvSpPr txBox="1"/>
                <p:nvPr/>
              </p:nvSpPr>
              <p:spPr>
                <a:xfrm>
                  <a:off x="4738221" y="4040188"/>
                  <a:ext cx="1068219" cy="384047"/>
                </a:xfrm>
                <a:prstGeom prst="rect">
                  <a:avLst/>
                </a:prstGeom>
                <a:solidFill>
                  <a:srgbClr val="009640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s-ES" sz="11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Planta de metanol</a:t>
                  </a:r>
                  <a:endParaRPr lang="es-ES" sz="1200" b="1" baseline="-25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026C8C27-0FE8-BCDE-DE10-7F1C2CAE3B1A}"/>
                  </a:ext>
                </a:extLst>
              </p:cNvPr>
              <p:cNvSpPr txBox="1"/>
              <p:nvPr/>
            </p:nvSpPr>
            <p:spPr>
              <a:xfrm>
                <a:off x="6168329" y="3024848"/>
                <a:ext cx="1068219" cy="384047"/>
              </a:xfrm>
              <a:prstGeom prst="rect">
                <a:avLst/>
              </a:prstGeom>
              <a:solidFill>
                <a:srgbClr val="009640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s-ES" sz="11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Planta de metano</a:t>
                </a:r>
                <a:endParaRPr lang="es-ES" sz="1200" b="1" baseline="-25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67AA105-7F9F-1A7B-20DD-CFD2EEC39BA2}"/>
                </a:ext>
              </a:extLst>
            </p:cNvPr>
            <p:cNvSpPr txBox="1"/>
            <p:nvPr/>
          </p:nvSpPr>
          <p:spPr>
            <a:xfrm>
              <a:off x="442335" y="4262185"/>
              <a:ext cx="11460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6F81BB1-79A7-0929-AD58-7392ECDADD10}"/>
                </a:ext>
              </a:extLst>
            </p:cNvPr>
            <p:cNvSpPr txBox="1"/>
            <p:nvPr/>
          </p:nvSpPr>
          <p:spPr>
            <a:xfrm>
              <a:off x="1098529" y="4283305"/>
              <a:ext cx="740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Inputs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98E7EE5-0163-1187-B7E9-7C722A461217}"/>
                </a:ext>
              </a:extLst>
            </p:cNvPr>
            <p:cNvSpPr txBox="1"/>
            <p:nvPr/>
          </p:nvSpPr>
          <p:spPr>
            <a:xfrm>
              <a:off x="1576382" y="4554022"/>
              <a:ext cx="6337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645AEB3-1CCC-B3F7-3412-895820492422}"/>
                </a:ext>
              </a:extLst>
            </p:cNvPr>
            <p:cNvSpPr txBox="1"/>
            <p:nvPr/>
          </p:nvSpPr>
          <p:spPr>
            <a:xfrm>
              <a:off x="3770628" y="5425223"/>
              <a:ext cx="6337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089FB61-2984-45E0-5C7A-AA408B98684D}"/>
                </a:ext>
              </a:extLst>
            </p:cNvPr>
            <p:cNvSpPr txBox="1"/>
            <p:nvPr/>
          </p:nvSpPr>
          <p:spPr>
            <a:xfrm>
              <a:off x="5115751" y="5428359"/>
              <a:ext cx="13733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0C1A183-BF54-2B16-F29B-292A36C13CBD}"/>
                </a:ext>
              </a:extLst>
            </p:cNvPr>
            <p:cNvSpPr txBox="1"/>
            <p:nvPr/>
          </p:nvSpPr>
          <p:spPr>
            <a:xfrm>
              <a:off x="3675784" y="5447517"/>
              <a:ext cx="114601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Fertilizantes  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Amoníaco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Metanol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C3A817F-EDBF-ACCB-BD35-B1CFB4DB83D2}"/>
                </a:ext>
              </a:extLst>
            </p:cNvPr>
            <p:cNvSpPr txBox="1"/>
            <p:nvPr/>
          </p:nvSpPr>
          <p:spPr>
            <a:xfrm>
              <a:off x="1513514" y="4548642"/>
              <a:ext cx="114601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Electricidad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</a:t>
              </a:r>
              <a:r>
                <a:rPr lang="es-ES" sz="1100" b="1" baseline="-250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Agua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B82E960-254E-CFF2-0324-6B5303481A28}"/>
                </a:ext>
              </a:extLst>
            </p:cNvPr>
            <p:cNvSpPr txBox="1"/>
            <p:nvPr/>
          </p:nvSpPr>
          <p:spPr>
            <a:xfrm>
              <a:off x="3278110" y="5240226"/>
              <a:ext cx="63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B526AE0-F14C-A76E-8928-F688ACFBF915}"/>
                </a:ext>
              </a:extLst>
            </p:cNvPr>
            <p:cNvSpPr txBox="1"/>
            <p:nvPr/>
          </p:nvSpPr>
          <p:spPr>
            <a:xfrm>
              <a:off x="3209785" y="5226735"/>
              <a:ext cx="934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Productos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B03B425-88ED-D37C-9270-AF6A9E595705}"/>
                </a:ext>
              </a:extLst>
            </p:cNvPr>
            <p:cNvSpPr txBox="1"/>
            <p:nvPr/>
          </p:nvSpPr>
          <p:spPr>
            <a:xfrm>
              <a:off x="5054816" y="5457565"/>
              <a:ext cx="22128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E-fuels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Hidrógeno</a:t>
              </a:r>
            </a:p>
            <a:p>
              <a:r>
                <a:rPr lang="es-ES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GN sintético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AFB84D0-8B25-67F5-0D21-B839F2DFAF63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Esquema virtual</a:t>
            </a:r>
            <a:endParaRPr lang="es-ES" sz="3400" b="0" baseline="-25000" dirty="0">
              <a:solidFill>
                <a:srgbClr val="00964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6E1C782-CBDB-BCD2-B39B-B41AC13025BA}"/>
              </a:ext>
            </a:extLst>
          </p:cNvPr>
          <p:cNvGrpSpPr/>
          <p:nvPr/>
        </p:nvGrpSpPr>
        <p:grpSpPr>
          <a:xfrm>
            <a:off x="2131193" y="3630849"/>
            <a:ext cx="5193093" cy="1688939"/>
            <a:chOff x="2131193" y="3630849"/>
            <a:chExt cx="5193093" cy="1688939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20A16EA6-17DF-980F-5F5B-E7EEDB17696C}"/>
                </a:ext>
              </a:extLst>
            </p:cNvPr>
            <p:cNvCxnSpPr>
              <a:cxnSpLocks/>
            </p:cNvCxnSpPr>
            <p:nvPr/>
          </p:nvCxnSpPr>
          <p:spPr>
            <a:xfrm>
              <a:off x="2131193" y="3630849"/>
              <a:ext cx="2136650" cy="700796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CE00287-3A69-29E4-8FD7-E81810E2F97B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61" y="4504619"/>
              <a:ext cx="2136650" cy="700796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9CF4AD55-5BFC-6407-000E-3A16A358DD3B}"/>
                </a:ext>
              </a:extLst>
            </p:cNvPr>
            <p:cNvCxnSpPr>
              <a:cxnSpLocks/>
            </p:cNvCxnSpPr>
            <p:nvPr/>
          </p:nvCxnSpPr>
          <p:spPr>
            <a:xfrm>
              <a:off x="7130594" y="5256002"/>
              <a:ext cx="193692" cy="63786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E05CB47F-0195-3BA6-8B42-3514118D23BD}"/>
              </a:ext>
            </a:extLst>
          </p:cNvPr>
          <p:cNvSpPr/>
          <p:nvPr/>
        </p:nvSpPr>
        <p:spPr>
          <a:xfrm>
            <a:off x="705769" y="1091811"/>
            <a:ext cx="10990043" cy="5214602"/>
          </a:xfrm>
          <a:prstGeom prst="roundRect">
            <a:avLst>
              <a:gd name="adj" fmla="val 0"/>
            </a:avLst>
          </a:prstGeom>
          <a:solidFill>
            <a:srgbClr val="009640">
              <a:alpha val="10196"/>
            </a:srgbClr>
          </a:solidFill>
          <a:ln>
            <a:solidFill>
              <a:srgbClr val="009640"/>
            </a:solidFill>
          </a:ln>
        </p:spPr>
        <p:txBody>
          <a:bodyPr wrap="square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E4AB165-9A64-4910-8853-6DAA9F8FA5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463" y="442274"/>
            <a:ext cx="1593585" cy="3799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EC766C-61B4-491C-AA97-373342799327}"/>
              </a:ext>
            </a:extLst>
          </p:cNvPr>
          <p:cNvSpPr txBox="1"/>
          <p:nvPr/>
        </p:nvSpPr>
        <p:spPr>
          <a:xfrm>
            <a:off x="5261141" y="6027086"/>
            <a:ext cx="737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1000" i="1" u="sng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de vida,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C(2021) 2800 final,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Delegated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supplementing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(EU) 2020/852 </a:t>
            </a:r>
            <a:endParaRPr lang="es-ES" sz="1000" i="1" u="sng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000" i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.Taxonomy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Annex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EU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Expert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es-ES" sz="1000" i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000" i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ISO /FDIS 14030-3 Green </a:t>
            </a:r>
            <a:r>
              <a:rPr lang="es-ES" sz="1000" i="1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Debt</a:t>
            </a:r>
            <a:r>
              <a:rPr lang="es-ES" sz="1000" i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Instruments. En aprobación</a:t>
            </a:r>
          </a:p>
          <a:p>
            <a:endParaRPr lang="es-ES" sz="1000" i="1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0736FBB0-3509-41D6-AED7-8AED71518904}"/>
              </a:ext>
            </a:extLst>
          </p:cNvPr>
          <p:cNvGrpSpPr/>
          <p:nvPr/>
        </p:nvGrpSpPr>
        <p:grpSpPr>
          <a:xfrm>
            <a:off x="6602516" y="2891485"/>
            <a:ext cx="1906936" cy="1549967"/>
            <a:chOff x="1819128" y="2076094"/>
            <a:chExt cx="830358" cy="712625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EBB5A3FE-CD83-42DA-8EF8-E8075B400783}"/>
                </a:ext>
              </a:extLst>
            </p:cNvPr>
            <p:cNvGrpSpPr/>
            <p:nvPr/>
          </p:nvGrpSpPr>
          <p:grpSpPr>
            <a:xfrm>
              <a:off x="1819128" y="2076094"/>
              <a:ext cx="830358" cy="712625"/>
              <a:chOff x="5715045" y="2776548"/>
              <a:chExt cx="2694197" cy="2247641"/>
            </a:xfrm>
          </p:grpSpPr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D8C39281-47C9-4A99-A8B5-173C1A594B7B}"/>
                  </a:ext>
                </a:extLst>
              </p:cNvPr>
              <p:cNvSpPr/>
              <p:nvPr/>
            </p:nvSpPr>
            <p:spPr>
              <a:xfrm>
                <a:off x="5781191" y="3071732"/>
                <a:ext cx="2372044" cy="17859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D10DDD79-E275-4C28-8331-A7DFEF836C0F}"/>
                  </a:ext>
                </a:extLst>
              </p:cNvPr>
              <p:cNvGrpSpPr/>
              <p:nvPr/>
            </p:nvGrpSpPr>
            <p:grpSpPr>
              <a:xfrm>
                <a:off x="5715045" y="2776548"/>
                <a:ext cx="2694197" cy="2247641"/>
                <a:chOff x="5715045" y="2776548"/>
                <a:chExt cx="2694197" cy="2247641"/>
              </a:xfrm>
            </p:grpSpPr>
            <p:pic>
              <p:nvPicPr>
                <p:cNvPr id="70" name="Imagen 69">
                  <a:extLst>
                    <a:ext uri="{FF2B5EF4-FFF2-40B4-BE49-F238E27FC236}">
                      <a16:creationId xmlns:a16="http://schemas.microsoft.com/office/drawing/2014/main" id="{34C407CE-A6DE-4595-878E-902B8140F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45" y="2776548"/>
                  <a:ext cx="2694197" cy="2247641"/>
                </a:xfrm>
                <a:prstGeom prst="rect">
                  <a:avLst/>
                </a:prstGeom>
              </p:spPr>
            </p:pic>
            <p:pic>
              <p:nvPicPr>
                <p:cNvPr id="71" name="Imagen 70">
                  <a:extLst>
                    <a:ext uri="{FF2B5EF4-FFF2-40B4-BE49-F238E27FC236}">
                      <a16:creationId xmlns:a16="http://schemas.microsoft.com/office/drawing/2014/main" id="{24B99E6A-8C29-440F-A60D-C7797C86F8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3295" y="3189090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2" name="Imagen 71">
                  <a:extLst>
                    <a:ext uri="{FF2B5EF4-FFF2-40B4-BE49-F238E27FC236}">
                      <a16:creationId xmlns:a16="http://schemas.microsoft.com/office/drawing/2014/main" id="{E34708D9-A79C-46D2-8524-ECACAE7F0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7855" y="3186108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3" name="Imagen 72">
                  <a:extLst>
                    <a:ext uri="{FF2B5EF4-FFF2-40B4-BE49-F238E27FC236}">
                      <a16:creationId xmlns:a16="http://schemas.microsoft.com/office/drawing/2014/main" id="{3AD92EE3-7BD7-4ECD-80FB-319163C0C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6000" y="4468601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4" name="Imagen 73">
                  <a:extLst>
                    <a:ext uri="{FF2B5EF4-FFF2-40B4-BE49-F238E27FC236}">
                      <a16:creationId xmlns:a16="http://schemas.microsoft.com/office/drawing/2014/main" id="{D0C0CEB7-7955-418A-A527-3028805FF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9200" y="4468110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5" name="Imagen 74">
                  <a:extLst>
                    <a:ext uri="{FF2B5EF4-FFF2-40B4-BE49-F238E27FC236}">
                      <a16:creationId xmlns:a16="http://schemas.microsoft.com/office/drawing/2014/main" id="{9F509484-1BAA-4137-BFFB-2E599557B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000" y="3820085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6" name="Imagen 75">
                  <a:extLst>
                    <a:ext uri="{FF2B5EF4-FFF2-40B4-BE49-F238E27FC236}">
                      <a16:creationId xmlns:a16="http://schemas.microsoft.com/office/drawing/2014/main" id="{1F278768-09A9-4EB7-85FB-7E4F7A2D0E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9200" y="3809381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7" name="Imagen 76">
                  <a:extLst>
                    <a:ext uri="{FF2B5EF4-FFF2-40B4-BE49-F238E27FC236}">
                      <a16:creationId xmlns:a16="http://schemas.microsoft.com/office/drawing/2014/main" id="{6E0AC0BB-1594-4FF8-898E-6934360BE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6000" y="3815477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8" name="Imagen 77">
                  <a:extLst>
                    <a:ext uri="{FF2B5EF4-FFF2-40B4-BE49-F238E27FC236}">
                      <a16:creationId xmlns:a16="http://schemas.microsoft.com/office/drawing/2014/main" id="{1FFB5A07-96A0-40D4-91A0-15C76A3F9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4322" y="3196805"/>
                  <a:ext cx="432000" cy="432000"/>
                </a:xfrm>
                <a:prstGeom prst="rect">
                  <a:avLst/>
                </a:prstGeom>
              </p:spPr>
            </p:pic>
            <p:pic>
              <p:nvPicPr>
                <p:cNvPr id="79" name="Imagen 78">
                  <a:extLst>
                    <a:ext uri="{FF2B5EF4-FFF2-40B4-BE49-F238E27FC236}">
                      <a16:creationId xmlns:a16="http://schemas.microsoft.com/office/drawing/2014/main" id="{7BB77817-D187-4310-9E14-9036F3A4BD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000" y="4463213"/>
                  <a:ext cx="432000" cy="432000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0126FDE6-401F-4AF3-94FE-FE9012CB146C}"/>
                </a:ext>
              </a:extLst>
            </p:cNvPr>
            <p:cNvSpPr txBox="1"/>
            <p:nvPr/>
          </p:nvSpPr>
          <p:spPr>
            <a:xfrm>
              <a:off x="1882859" y="2112094"/>
              <a:ext cx="720000" cy="99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800" b="1" dirty="0">
                <a:solidFill>
                  <a:srgbClr val="00954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BAE8CF55-439E-4114-867C-C267176FF1B5}"/>
              </a:ext>
            </a:extLst>
          </p:cNvPr>
          <p:cNvCxnSpPr>
            <a:cxnSpLocks/>
          </p:cNvCxnSpPr>
          <p:nvPr/>
        </p:nvCxnSpPr>
        <p:spPr>
          <a:xfrm flipV="1">
            <a:off x="8122639" y="2243008"/>
            <a:ext cx="0" cy="664620"/>
          </a:xfrm>
          <a:prstGeom prst="straightConnector1">
            <a:avLst/>
          </a:prstGeom>
          <a:ln w="38100">
            <a:solidFill>
              <a:srgbClr val="3DA1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>
            <a:extLst>
              <a:ext uri="{FF2B5EF4-FFF2-40B4-BE49-F238E27FC236}">
                <a16:creationId xmlns:a16="http://schemas.microsoft.com/office/drawing/2014/main" id="{940C804B-D514-4BF1-BD6A-0402D1C69B7C}"/>
              </a:ext>
            </a:extLst>
          </p:cNvPr>
          <p:cNvSpPr txBox="1"/>
          <p:nvPr/>
        </p:nvSpPr>
        <p:spPr>
          <a:xfrm>
            <a:off x="7000563" y="2891384"/>
            <a:ext cx="118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Electrolisis</a:t>
            </a:r>
            <a:endParaRPr lang="es-ES" sz="1600" b="1" baseline="-25000" dirty="0">
              <a:solidFill>
                <a:srgbClr val="7F7F7F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B0CAD384-F7B5-4E22-949C-EE99A395E8AE}"/>
              </a:ext>
            </a:extLst>
          </p:cNvPr>
          <p:cNvCxnSpPr>
            <a:cxnSpLocks/>
          </p:cNvCxnSpPr>
          <p:nvPr/>
        </p:nvCxnSpPr>
        <p:spPr>
          <a:xfrm flipV="1">
            <a:off x="6957537" y="2243008"/>
            <a:ext cx="0" cy="664620"/>
          </a:xfrm>
          <a:prstGeom prst="straightConnector1">
            <a:avLst/>
          </a:prstGeom>
          <a:ln w="38100">
            <a:solidFill>
              <a:srgbClr val="3DA1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>
            <a:extLst>
              <a:ext uri="{FF2B5EF4-FFF2-40B4-BE49-F238E27FC236}">
                <a16:creationId xmlns:a16="http://schemas.microsoft.com/office/drawing/2014/main" id="{EDB71BB6-2155-4F56-B2F0-53BE5547D7A3}"/>
              </a:ext>
            </a:extLst>
          </p:cNvPr>
          <p:cNvSpPr txBox="1"/>
          <p:nvPr/>
        </p:nvSpPr>
        <p:spPr>
          <a:xfrm>
            <a:off x="6604175" y="2392575"/>
            <a:ext cx="390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400" b="1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0E3EB68-BA4C-09CE-37CE-8C7AC3B5F3F2}"/>
              </a:ext>
            </a:extLst>
          </p:cNvPr>
          <p:cNvGrpSpPr/>
          <p:nvPr/>
        </p:nvGrpSpPr>
        <p:grpSpPr>
          <a:xfrm>
            <a:off x="8244294" y="2173301"/>
            <a:ext cx="2642834" cy="370608"/>
            <a:chOff x="7763743" y="2361416"/>
            <a:chExt cx="2642834" cy="370608"/>
          </a:xfrm>
        </p:grpSpPr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283C8967-8834-43A4-809E-6650D02CFCC7}"/>
                </a:ext>
              </a:extLst>
            </p:cNvPr>
            <p:cNvSpPr txBox="1"/>
            <p:nvPr/>
          </p:nvSpPr>
          <p:spPr>
            <a:xfrm>
              <a:off x="7763743" y="2361416"/>
              <a:ext cx="61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s-ES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4FFB89A9-1A36-4A14-9C59-2CCFB0A1CF97}"/>
                </a:ext>
              </a:extLst>
            </p:cNvPr>
            <p:cNvSpPr txBox="1"/>
            <p:nvPr/>
          </p:nvSpPr>
          <p:spPr>
            <a:xfrm>
              <a:off x="8078304" y="2367130"/>
              <a:ext cx="2328273" cy="3648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600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≤ 25g CO</a:t>
              </a:r>
              <a:r>
                <a:rPr lang="es-ES" sz="1600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2eq</a:t>
              </a:r>
              <a:r>
                <a:rPr lang="es-ES" sz="1600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/MJ H</a:t>
              </a:r>
              <a:r>
                <a:rPr lang="es-ES" sz="1600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s-ES" sz="1600" b="1" baseline="30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endParaRPr lang="es-E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3E6C02A4-1ADA-426D-B090-BF9C916FD89E}"/>
              </a:ext>
            </a:extLst>
          </p:cNvPr>
          <p:cNvCxnSpPr>
            <a:cxnSpLocks/>
          </p:cNvCxnSpPr>
          <p:nvPr/>
        </p:nvCxnSpPr>
        <p:spPr>
          <a:xfrm rot="21540000">
            <a:off x="4896922" y="3694801"/>
            <a:ext cx="1620000" cy="18584"/>
          </a:xfrm>
          <a:prstGeom prst="straightConnector1">
            <a:avLst/>
          </a:prstGeom>
          <a:ln w="38100">
            <a:solidFill>
              <a:srgbClr val="3DA1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A65BF152-B45D-4BDF-9DF7-5ED7C36AACA9}"/>
              </a:ext>
            </a:extLst>
          </p:cNvPr>
          <p:cNvSpPr txBox="1"/>
          <p:nvPr/>
        </p:nvSpPr>
        <p:spPr>
          <a:xfrm>
            <a:off x="3358091" y="3013589"/>
            <a:ext cx="3201013" cy="362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Electricidad ≤100g CO</a:t>
            </a:r>
            <a:r>
              <a:rPr lang="es-ES" sz="1100" b="1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600" b="1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baseline="-25000" dirty="0" err="1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lang="es-ES" sz="1600" b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/kWh</a:t>
            </a:r>
            <a:r>
              <a:rPr lang="es-ES" b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endParaRPr lang="es-ES" sz="1600" b="1" baseline="-25000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1D2BE2E-A16D-4E8C-B690-02936AD798BC}"/>
              </a:ext>
            </a:extLst>
          </p:cNvPr>
          <p:cNvSpPr txBox="1"/>
          <p:nvPr/>
        </p:nvSpPr>
        <p:spPr>
          <a:xfrm>
            <a:off x="1770637" y="3939800"/>
            <a:ext cx="4883184" cy="362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 específico del electrolizador ≤ 58kWh/kg H</a:t>
            </a:r>
            <a:r>
              <a:rPr lang="es-ES" sz="1600" b="1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b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7572605-0F73-456C-88CD-F21FB4CB7073}"/>
              </a:ext>
            </a:extLst>
          </p:cNvPr>
          <p:cNvSpPr txBox="1"/>
          <p:nvPr/>
        </p:nvSpPr>
        <p:spPr>
          <a:xfrm>
            <a:off x="1770637" y="4167624"/>
            <a:ext cx="5108895" cy="362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b="1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 específico del electrolizador ≤ 50kWh/kg H</a:t>
            </a:r>
            <a:r>
              <a:rPr lang="es-ES" sz="1600" b="1" baseline="-25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b="1" baseline="30000" dirty="0">
                <a:solidFill>
                  <a:srgbClr val="0096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s-ES" b="1" baseline="-25000" dirty="0">
              <a:solidFill>
                <a:srgbClr val="0096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3B208D2-847C-4B2F-ADE3-3EB6F4A8FD27}"/>
              </a:ext>
            </a:extLst>
          </p:cNvPr>
          <p:cNvGrpSpPr/>
          <p:nvPr/>
        </p:nvGrpSpPr>
        <p:grpSpPr>
          <a:xfrm>
            <a:off x="2035204" y="2064169"/>
            <a:ext cx="1197044" cy="1685004"/>
            <a:chOff x="1733524" y="3052722"/>
            <a:chExt cx="1197044" cy="1685004"/>
          </a:xfrm>
        </p:grpSpPr>
        <p:pic>
          <p:nvPicPr>
            <p:cNvPr id="122" name="Imagen 121">
              <a:extLst>
                <a:ext uri="{FF2B5EF4-FFF2-40B4-BE49-F238E27FC236}">
                  <a16:creationId xmlns:a16="http://schemas.microsoft.com/office/drawing/2014/main" id="{A99F3D90-2A75-440F-9228-13DA22F5F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1020" y="3569848"/>
              <a:ext cx="589548" cy="58818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8000"/>
              </a:schemeClr>
            </a:solidFill>
          </p:spPr>
        </p:pic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941E1F74-ACB0-4898-9CD3-9987B0396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2447" y="4258944"/>
              <a:ext cx="469428" cy="469428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9516093-5EAB-4333-93B8-D93680A9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781" y="3052722"/>
              <a:ext cx="621331" cy="52252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A4B9669-A412-4803-A0CE-B1896A45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524" y="3635505"/>
              <a:ext cx="540414" cy="52252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2E8E965-9A9C-492B-9A24-1ABFDCD60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2225" y="4268298"/>
              <a:ext cx="480643" cy="469428"/>
            </a:xfrm>
            <a:prstGeom prst="rect">
              <a:avLst/>
            </a:prstGeom>
          </p:spPr>
        </p:pic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D49AFE12-F7DC-1DFB-A538-79FA953D4C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26" y="1456836"/>
            <a:ext cx="10426859" cy="4308538"/>
          </a:xfrm>
          <a:prstGeom prst="rect">
            <a:avLst/>
          </a:prstGeom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A5EBEA1-6806-C9AC-6BE1-F2B849E7B08C}"/>
              </a:ext>
            </a:extLst>
          </p:cNvPr>
          <p:cNvGrpSpPr/>
          <p:nvPr/>
        </p:nvGrpSpPr>
        <p:grpSpPr>
          <a:xfrm>
            <a:off x="8244294" y="2447883"/>
            <a:ext cx="2642834" cy="370608"/>
            <a:chOff x="7763743" y="2361416"/>
            <a:chExt cx="2642834" cy="37060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4529A49-6528-3367-14FF-A35B708112B2}"/>
                </a:ext>
              </a:extLst>
            </p:cNvPr>
            <p:cNvSpPr txBox="1"/>
            <p:nvPr/>
          </p:nvSpPr>
          <p:spPr>
            <a:xfrm>
              <a:off x="7763743" y="2361416"/>
              <a:ext cx="61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s-ES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B9BB447-D3CA-FD1D-7344-119FD21CDFB4}"/>
                </a:ext>
              </a:extLst>
            </p:cNvPr>
            <p:cNvSpPr txBox="1"/>
            <p:nvPr/>
          </p:nvSpPr>
          <p:spPr>
            <a:xfrm>
              <a:off x="8078304" y="2367130"/>
              <a:ext cx="2328273" cy="3648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600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≤ 3kg CO</a:t>
              </a:r>
              <a:r>
                <a:rPr lang="es-ES" sz="1600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2eq</a:t>
              </a:r>
              <a:r>
                <a:rPr lang="es-ES" sz="1600" b="1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/kg H</a:t>
              </a:r>
              <a:r>
                <a:rPr lang="es-ES" sz="1600" b="1" baseline="-25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s-ES" sz="1600" b="1" baseline="30000" dirty="0">
                  <a:solidFill>
                    <a:srgbClr val="0096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endParaRPr lang="es-E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62CCEC5-0267-104F-6D95-DC5478B5B17E}"/>
              </a:ext>
            </a:extLst>
          </p:cNvPr>
          <p:cNvSpPr txBox="1">
            <a:spLocks/>
          </p:cNvSpPr>
          <p:nvPr/>
        </p:nvSpPr>
        <p:spPr>
          <a:xfrm>
            <a:off x="282088" y="297866"/>
            <a:ext cx="11204143" cy="67856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 todo el H</a:t>
            </a:r>
            <a:r>
              <a:rPr lang="es-ES" sz="3400" b="0" baseline="-2500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  <a:r>
              <a:rPr lang="es-ES" sz="3400" b="0" dirty="0">
                <a:solidFill>
                  <a:srgbClr val="0096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electrolítico es válido</a:t>
            </a:r>
          </a:p>
        </p:txBody>
      </p:sp>
    </p:spTree>
    <p:extLst>
      <p:ext uri="{BB962C8B-B14F-4D97-AF65-F5344CB8AC3E}">
        <p14:creationId xmlns:p14="http://schemas.microsoft.com/office/powerpoint/2010/main" val="215666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5D534C4-6B5D-45E0-91D0-F0A0B37CF3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CED57F5-3B12-455D-8AA5-711225D20E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Montserrat" panose="00000500000000000000" pitchFamily="2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CEF7A246-DC28-4B63-A344-090F4AD645C2}"/>
                </a:ext>
              </a:extLst>
            </p:cNvPr>
            <p:cNvCxnSpPr/>
            <p:nvPr/>
          </p:nvCxnSpPr>
          <p:spPr>
            <a:xfrm>
              <a:off x="0" y="4147124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18AADD5-4B49-4A07-9B31-16D2D5E6B5D5}"/>
                </a:ext>
              </a:extLst>
            </p:cNvPr>
            <p:cNvSpPr/>
            <p:nvPr/>
          </p:nvSpPr>
          <p:spPr>
            <a:xfrm>
              <a:off x="1029855" y="3657599"/>
              <a:ext cx="974436" cy="974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rgbClr val="009640"/>
                  </a:solidFill>
                  <a:latin typeface="Montserrat" panose="00000500000000000000" pitchFamily="2" charset="0"/>
                </a:rPr>
                <a:t>2</a:t>
              </a:r>
              <a:endParaRPr lang="es-ES" sz="2000" b="1" dirty="0">
                <a:solidFill>
                  <a:srgbClr val="009640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D1B38E-2909-43C0-858A-B69FFF017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6463" y="442274"/>
              <a:ext cx="1593578" cy="59558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9D1422A-DE4C-4091-84A1-7E8A63FBB1DA}"/>
                </a:ext>
              </a:extLst>
            </p:cNvPr>
            <p:cNvSpPr/>
            <p:nvPr/>
          </p:nvSpPr>
          <p:spPr>
            <a:xfrm>
              <a:off x="2226224" y="3238499"/>
              <a:ext cx="8240940" cy="156966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4800" spc="-15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Las categorías de combustibles en la Directiva de Renovables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80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1875</Words>
  <Application>Microsoft Office PowerPoint</Application>
  <PresentationFormat>Panorámica</PresentationFormat>
  <Paragraphs>484</Paragraphs>
  <Slides>32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CommercialPi BT</vt:lpstr>
      <vt:lpstr>Montserrat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Autor</dc:creator>
  <cp:lastModifiedBy>Lina Muriel Beltran - INERCO</cp:lastModifiedBy>
  <cp:revision>68</cp:revision>
  <dcterms:created xsi:type="dcterms:W3CDTF">2022-08-23T17:35:15Z</dcterms:created>
  <dcterms:modified xsi:type="dcterms:W3CDTF">2022-11-15T11:38:20Z</dcterms:modified>
</cp:coreProperties>
</file>